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entation.xml" ContentType="application/vnd.openxmlformats-officedocument.presentationml.presentation.main+xml"/>
  <Override PartName="/ppt/slides/slide69.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Masters/slideMaster2.xml" ContentType="application/vnd.openxmlformats-officedocument.presentationml.slideMaster+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1.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3.xml" ContentType="application/vnd.openxmlformats-officedocument.presentationml.slideMaster+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3" r:id="rId3"/>
  </p:sldMasterIdLst>
  <p:notesMasterIdLst>
    <p:notesMasterId r:id="rId74"/>
  </p:notesMasterIdLst>
  <p:sldIdLst>
    <p:sldId id="256" r:id="rId4"/>
    <p:sldId id="315" r:id="rId5"/>
    <p:sldId id="319" r:id="rId6"/>
    <p:sldId id="424" r:id="rId7"/>
    <p:sldId id="612" r:id="rId8"/>
    <p:sldId id="592" r:id="rId9"/>
    <p:sldId id="614" r:id="rId10"/>
    <p:sldId id="615" r:id="rId11"/>
    <p:sldId id="573" r:id="rId12"/>
    <p:sldId id="587" r:id="rId13"/>
    <p:sldId id="589" r:id="rId14"/>
    <p:sldId id="588" r:id="rId15"/>
    <p:sldId id="337" r:id="rId16"/>
    <p:sldId id="356" r:id="rId17"/>
    <p:sldId id="586" r:id="rId18"/>
    <p:sldId id="575" r:id="rId19"/>
    <p:sldId id="576" r:id="rId20"/>
    <p:sldId id="590" r:id="rId21"/>
    <p:sldId id="577" r:id="rId22"/>
    <p:sldId id="580" r:id="rId23"/>
    <p:sldId id="591" r:id="rId24"/>
    <p:sldId id="593" r:id="rId25"/>
    <p:sldId id="613" r:id="rId26"/>
    <p:sldId id="595" r:id="rId27"/>
    <p:sldId id="594" r:id="rId28"/>
    <p:sldId id="598" r:id="rId29"/>
    <p:sldId id="603" r:id="rId30"/>
    <p:sldId id="604" r:id="rId31"/>
    <p:sldId id="583" r:id="rId32"/>
    <p:sldId id="596" r:id="rId33"/>
    <p:sldId id="597" r:id="rId34"/>
    <p:sldId id="605" r:id="rId35"/>
    <p:sldId id="606" r:id="rId36"/>
    <p:sldId id="607" r:id="rId37"/>
    <p:sldId id="608" r:id="rId38"/>
    <p:sldId id="609" r:id="rId39"/>
    <p:sldId id="610" r:id="rId40"/>
    <p:sldId id="611" r:id="rId41"/>
    <p:sldId id="535" r:id="rId42"/>
    <p:sldId id="572" r:id="rId43"/>
    <p:sldId id="357" r:id="rId44"/>
    <p:sldId id="358" r:id="rId45"/>
    <p:sldId id="366" r:id="rId46"/>
    <p:sldId id="367" r:id="rId47"/>
    <p:sldId id="279" r:id="rId48"/>
    <p:sldId id="368" r:id="rId49"/>
    <p:sldId id="369" r:id="rId50"/>
    <p:sldId id="518" r:id="rId51"/>
    <p:sldId id="567" r:id="rId52"/>
    <p:sldId id="570" r:id="rId53"/>
    <p:sldId id="474" r:id="rId54"/>
    <p:sldId id="475" r:id="rId55"/>
    <p:sldId id="551" r:id="rId56"/>
    <p:sldId id="552" r:id="rId57"/>
    <p:sldId id="571" r:id="rId58"/>
    <p:sldId id="553" r:id="rId59"/>
    <p:sldId id="554" r:id="rId60"/>
    <p:sldId id="562" r:id="rId61"/>
    <p:sldId id="564" r:id="rId62"/>
    <p:sldId id="563" r:id="rId63"/>
    <p:sldId id="565" r:id="rId64"/>
    <p:sldId id="561" r:id="rId65"/>
    <p:sldId id="555" r:id="rId66"/>
    <p:sldId id="556" r:id="rId67"/>
    <p:sldId id="557" r:id="rId68"/>
    <p:sldId id="558" r:id="rId69"/>
    <p:sldId id="559" r:id="rId70"/>
    <p:sldId id="560" r:id="rId71"/>
    <p:sldId id="473" r:id="rId72"/>
    <p:sldId id="314" r:id="rId73"/>
  </p:sldIdLst>
  <p:sldSz cx="12192000" cy="6858000"/>
  <p:notesSz cx="6858000" cy="9144000"/>
  <p:embeddedFontLst>
    <p:embeddedFont>
      <p:font typeface="Consolas" panose="020B0609020204030204" pitchFamily="49" charset="0"/>
      <p:regular r:id="rId75"/>
      <p:bold r:id="rId76"/>
      <p:italic r:id="rId77"/>
      <p:boldItalic r:id="rId78"/>
    </p:embeddedFont>
    <p:embeddedFont>
      <p:font typeface="Roboto" panose="02000000000000000000" pitchFamily="2" charset="0"/>
      <p:regular r:id="rId79"/>
      <p:bold r:id="rId80"/>
      <p:italic r:id="rId81"/>
      <p:boldItalic r:id="rId82"/>
    </p:embeddedFont>
    <p:embeddedFont>
      <p:font typeface="Roboto Mono" pitchFamily="49"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Xi3Xnq+HVFNbuacJeBTjJcTRj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75F"/>
    <a:srgbClr val="F2F3F3"/>
    <a:srgbClr val="94A2AC"/>
    <a:srgbClr val="FFFFFF"/>
    <a:srgbClr val="EEECE1"/>
    <a:srgbClr val="D3D9D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72" autoAdjust="0"/>
    <p:restoredTop sz="94658"/>
  </p:normalViewPr>
  <p:slideViewPr>
    <p:cSldViewPr snapToGrid="0">
      <p:cViewPr>
        <p:scale>
          <a:sx n="110" d="100"/>
          <a:sy n="110" d="100"/>
        </p:scale>
        <p:origin x="31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2.xml"/><Relationship Id="rId90" Type="http://schemas.openxmlformats.org/officeDocument/2006/relationships/font" Target="fonts/font16.fntdata"/><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customschemas.google.com/relationships/presentationmetadata" Target="metadata"/><Relationship Id="rId9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fntdata"/><Relationship Id="rId97" Type="http://schemas.openxmlformats.org/officeDocument/2006/relationships/customXml" Target="../customXml/item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font" Target="fonts/font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viewProps" Target="viewProps.xml"/><Relationship Id="rId98"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C5DDEB5C-4EE2-942F-CCBD-51607302C42E}"/>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B85F68E3-C0C9-B5E2-2609-479FD3F96D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FA869FF4-0105-A0AF-9E3E-9F2A29CFE4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05F434C5-7374-6953-F473-C1C5A8A4FB0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extLst>
      <p:ext uri="{BB962C8B-B14F-4D97-AF65-F5344CB8AC3E}">
        <p14:creationId xmlns:p14="http://schemas.microsoft.com/office/powerpoint/2010/main" val="33592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8B0C0D42-3DF1-A2C3-EE09-EAD37C158270}"/>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6F69F1A2-6858-5B78-78C5-524E37F232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C1E47B15-564E-9256-43DB-4DDC942C557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58A96608-9317-7318-90D1-EF48101C685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12</a:t>
            </a:fld>
            <a:endParaRPr/>
          </a:p>
        </p:txBody>
      </p:sp>
    </p:spTree>
    <p:extLst>
      <p:ext uri="{BB962C8B-B14F-4D97-AF65-F5344CB8AC3E}">
        <p14:creationId xmlns:p14="http://schemas.microsoft.com/office/powerpoint/2010/main" val="340852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200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extLst>
      <p:ext uri="{BB962C8B-B14F-4D97-AF65-F5344CB8AC3E}">
        <p14:creationId xmlns:p14="http://schemas.microsoft.com/office/powerpoint/2010/main" val="109866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E2C2F1B-C500-EB8C-5B81-E8F614C9ABA4}"/>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903598A4-66EF-8A6F-4272-96C759DAD1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75410D15-0A13-4E15-E0E4-890560FA330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A6DDBEDE-8534-7B58-4A87-CF1C7AB2695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15</a:t>
            </a:fld>
            <a:endParaRPr/>
          </a:p>
        </p:txBody>
      </p:sp>
    </p:spTree>
    <p:extLst>
      <p:ext uri="{BB962C8B-B14F-4D97-AF65-F5344CB8AC3E}">
        <p14:creationId xmlns:p14="http://schemas.microsoft.com/office/powerpoint/2010/main" val="120461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BDDEC2B-6DC1-6583-E2A7-CC20CDA8DAF7}"/>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EBD532E3-C5A7-2276-AAEA-8A1943AD66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237FD822-AED2-E626-6617-4AFEF794EF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BEC190BA-E0EF-18F6-C305-B30EE259E71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16</a:t>
            </a:fld>
            <a:endParaRPr/>
          </a:p>
        </p:txBody>
      </p:sp>
    </p:spTree>
    <p:extLst>
      <p:ext uri="{BB962C8B-B14F-4D97-AF65-F5344CB8AC3E}">
        <p14:creationId xmlns:p14="http://schemas.microsoft.com/office/powerpoint/2010/main" val="352343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9FA0738D-2420-DC4B-4BCA-546F124BCA32}"/>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808561F0-0062-BA39-3D5F-B0D4B3A3B5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0A4796A9-A756-BB9E-446E-D4CCFC78F4D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4E1F0FCD-70BF-7835-6D79-1F170BAC7B8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extLst>
      <p:ext uri="{BB962C8B-B14F-4D97-AF65-F5344CB8AC3E}">
        <p14:creationId xmlns:p14="http://schemas.microsoft.com/office/powerpoint/2010/main" val="274056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D2AC4722-5FF4-A057-2E92-F290560C523D}"/>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9DEA48DE-5D15-FE93-53BA-674E512FA8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7EB329A9-4C7D-CF2F-EB8F-15A344337AF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D520D74F-2746-8E9F-C0CF-615AC0A0EC3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extLst>
      <p:ext uri="{BB962C8B-B14F-4D97-AF65-F5344CB8AC3E}">
        <p14:creationId xmlns:p14="http://schemas.microsoft.com/office/powerpoint/2010/main" val="2787800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74142FF-C67F-B25E-8421-313432A0F441}"/>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9B8D11D6-3928-DFB1-09AF-4B49968317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28C16AA3-C3DF-15A5-5FD6-EAD523B701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9E3BCFA6-4D75-5FCA-7637-077ACDA11AC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19</a:t>
            </a:fld>
            <a:endParaRPr/>
          </a:p>
        </p:txBody>
      </p:sp>
    </p:spTree>
    <p:extLst>
      <p:ext uri="{BB962C8B-B14F-4D97-AF65-F5344CB8AC3E}">
        <p14:creationId xmlns:p14="http://schemas.microsoft.com/office/powerpoint/2010/main" val="3931361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3CE1927A-A74E-3A18-BB01-7CCBAB04D6CB}"/>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9EE0D68B-F387-3499-A879-2973AA9465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B03A7865-AF23-C3C7-5EBA-EC87B1E13F1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F30B6E6B-3DF1-2D03-7F99-6A233BAD397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20</a:t>
            </a:fld>
            <a:endParaRPr/>
          </a:p>
        </p:txBody>
      </p:sp>
    </p:spTree>
    <p:extLst>
      <p:ext uri="{BB962C8B-B14F-4D97-AF65-F5344CB8AC3E}">
        <p14:creationId xmlns:p14="http://schemas.microsoft.com/office/powerpoint/2010/main" val="28386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pt-BR"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95985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1061D989-A7DA-C156-8C93-AD0842D7D3D8}"/>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071BACE6-875D-7080-0EE7-9D41D9A096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183F8BE4-F34B-1473-DFFB-EAF8A1356B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0646E346-C0D8-E3A5-24F5-3887C2B89D6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extLst>
      <p:ext uri="{BB962C8B-B14F-4D97-AF65-F5344CB8AC3E}">
        <p14:creationId xmlns:p14="http://schemas.microsoft.com/office/powerpoint/2010/main" val="267106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E4FA81BE-4861-53D2-6B4E-C5E706B1822B}"/>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7A2BD4F8-E714-9BEC-DD1E-818F7BF89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1069FE23-E11D-5AA4-92A4-648B85A4056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561F7F34-E844-888F-79A5-22C5F7FD72C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extLst>
      <p:ext uri="{BB962C8B-B14F-4D97-AF65-F5344CB8AC3E}">
        <p14:creationId xmlns:p14="http://schemas.microsoft.com/office/powerpoint/2010/main" val="74586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9649DA33-80BE-6A73-8B72-5814AF06A1DA}"/>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25DAE2B7-2C96-7775-BD82-FE858BE6240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8BF05D46-5689-8648-BDA1-FA1B0BEE88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0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62FF3EA0-A376-B43A-E21B-B56A1DF3BD5E}"/>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93941793-9901-11C6-005C-43D6F2D0CD2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42D4615B-8D9D-B517-C588-63DFD048079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3D4C7DAE-6494-9F8C-CC9E-3B5373048C3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extLst>
      <p:ext uri="{BB962C8B-B14F-4D97-AF65-F5344CB8AC3E}">
        <p14:creationId xmlns:p14="http://schemas.microsoft.com/office/powerpoint/2010/main" val="2196003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a:extLst>
            <a:ext uri="{FF2B5EF4-FFF2-40B4-BE49-F238E27FC236}">
              <a16:creationId xmlns:a16="http://schemas.microsoft.com/office/drawing/2014/main" id="{ECB807DC-BA53-A5BC-E2D5-945556282564}"/>
            </a:ext>
          </a:extLst>
        </p:cNvPr>
        <p:cNvGrpSpPr/>
        <p:nvPr/>
      </p:nvGrpSpPr>
      <p:grpSpPr>
        <a:xfrm>
          <a:off x="0" y="0"/>
          <a:ext cx="0" cy="0"/>
          <a:chOff x="0" y="0"/>
          <a:chExt cx="0" cy="0"/>
        </a:xfrm>
      </p:grpSpPr>
      <p:sp>
        <p:nvSpPr>
          <p:cNvPr id="302" name="Google Shape;302;p14:notes">
            <a:extLst>
              <a:ext uri="{FF2B5EF4-FFF2-40B4-BE49-F238E27FC236}">
                <a16:creationId xmlns:a16="http://schemas.microsoft.com/office/drawing/2014/main" id="{DCAB7F74-FE26-71ED-90FC-E4AFAFEB1C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4:notes">
            <a:extLst>
              <a:ext uri="{FF2B5EF4-FFF2-40B4-BE49-F238E27FC236}">
                <a16:creationId xmlns:a16="http://schemas.microsoft.com/office/drawing/2014/main" id="{55D869DE-AA6E-39FF-6C08-7F87F29A9B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4:notes">
            <a:extLst>
              <a:ext uri="{FF2B5EF4-FFF2-40B4-BE49-F238E27FC236}">
                <a16:creationId xmlns:a16="http://schemas.microsoft.com/office/drawing/2014/main" id="{F9EA0144-B7B1-6D5F-4A08-87AF58BDECF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64313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160F4E8-9584-A5A8-89CB-7AEF4FB6A1F4}"/>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C4F274A3-4C03-A8A1-9E3B-DEDD876070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157CCB2E-FA8D-38F1-113E-8AA95DDAF23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C6040C5A-66C0-26DD-405B-A5EDACB3FF7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26</a:t>
            </a:fld>
            <a:endParaRPr/>
          </a:p>
        </p:txBody>
      </p:sp>
    </p:spTree>
    <p:extLst>
      <p:ext uri="{BB962C8B-B14F-4D97-AF65-F5344CB8AC3E}">
        <p14:creationId xmlns:p14="http://schemas.microsoft.com/office/powerpoint/2010/main" val="99547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306CE3EB-E55E-902C-9D08-23717A3A753E}"/>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1388AD95-8508-0BF5-8A8E-8217725DCC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43242895-D3F3-8E31-BCCD-B4CFBFB9629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162992F5-39C3-65E8-CE50-5249C92A823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extLst>
      <p:ext uri="{BB962C8B-B14F-4D97-AF65-F5344CB8AC3E}">
        <p14:creationId xmlns:p14="http://schemas.microsoft.com/office/powerpoint/2010/main" val="368506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7F8FB5F-6313-8734-C013-681881D2077D}"/>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81785507-D375-0B78-E117-1ACD529675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A440ED0B-CEA6-D6CD-F15C-88605E07C2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CA00DCC4-B5CF-517F-2624-BB33D919B1B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extLst>
      <p:ext uri="{BB962C8B-B14F-4D97-AF65-F5344CB8AC3E}">
        <p14:creationId xmlns:p14="http://schemas.microsoft.com/office/powerpoint/2010/main" val="2613709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8B878D5-8457-06C0-FFCD-6B29E4A17DD6}"/>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E57246DA-3A1A-4894-5235-7734B87B29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6109098D-F474-7DAD-357E-7B5FDE597FF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D4C029AB-7639-9B52-009A-A3B00B0855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29</a:t>
            </a:fld>
            <a:endParaRPr/>
          </a:p>
        </p:txBody>
      </p:sp>
    </p:spTree>
    <p:extLst>
      <p:ext uri="{BB962C8B-B14F-4D97-AF65-F5344CB8AC3E}">
        <p14:creationId xmlns:p14="http://schemas.microsoft.com/office/powerpoint/2010/main" val="2409060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5AB83261-B54A-368A-5AD9-2580A4470D46}"/>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510BBC67-F87D-74E8-B479-B8980680FE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AC3CA7F2-6001-2614-9FF3-AF69396B031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21D41B72-A540-58E3-8321-C2C92B11AC7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extLst>
      <p:ext uri="{BB962C8B-B14F-4D97-AF65-F5344CB8AC3E}">
        <p14:creationId xmlns:p14="http://schemas.microsoft.com/office/powerpoint/2010/main" val="238618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88289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25ACE2F9-2E93-4C03-176F-EC3B6B55F406}"/>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BBEF933B-1F9A-A3C7-DA5F-BEB1AFA4F1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736C9F7E-C010-0090-CCC9-4C21EB68CD2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57551F31-ED0F-5135-9FA7-55B3D853ED1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extLst>
      <p:ext uri="{BB962C8B-B14F-4D97-AF65-F5344CB8AC3E}">
        <p14:creationId xmlns:p14="http://schemas.microsoft.com/office/powerpoint/2010/main" val="2530042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1E66F4C9-4403-1419-73B8-4F7E247D4D30}"/>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4940C8E3-7D2D-363F-140B-B9849EEF56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E7E06BF6-29D5-642C-BD55-20C3C7F955F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415EC574-DF58-FE0B-5F47-199F69D72F5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extLst>
      <p:ext uri="{BB962C8B-B14F-4D97-AF65-F5344CB8AC3E}">
        <p14:creationId xmlns:p14="http://schemas.microsoft.com/office/powerpoint/2010/main" val="2381918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48697123-A27B-4544-FADF-463524B8AD87}"/>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38DA0E32-8EBB-928F-1418-A28736BED3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34AE4FD0-0B5D-70A3-25D8-88BCA4F6BE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1A34467C-3D8B-7C35-D1C0-8CA378DD120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extLst>
      <p:ext uri="{BB962C8B-B14F-4D97-AF65-F5344CB8AC3E}">
        <p14:creationId xmlns:p14="http://schemas.microsoft.com/office/powerpoint/2010/main" val="1490588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1A4A981D-E4FA-ED8D-B385-8A45F328281A}"/>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DE2D08E9-DA56-6A56-FA3E-23C908DD8B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F7B5D365-3C09-A7AA-A7F9-430002B7B4F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79A4607F-98F8-1D14-9E47-FCD8DE305FD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extLst>
      <p:ext uri="{BB962C8B-B14F-4D97-AF65-F5344CB8AC3E}">
        <p14:creationId xmlns:p14="http://schemas.microsoft.com/office/powerpoint/2010/main" val="2917000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3FD0E0D-36DE-6213-D1F3-9A1ECF50B04C}"/>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43BD8EE8-678C-15E0-8ADA-81998570C1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318AE9F2-0FDE-30FC-97FA-7A30E04884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FAAA245F-CA8C-43A2-9BBC-C111AF30FF9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35</a:t>
            </a:fld>
            <a:endParaRPr/>
          </a:p>
        </p:txBody>
      </p:sp>
    </p:spTree>
    <p:extLst>
      <p:ext uri="{BB962C8B-B14F-4D97-AF65-F5344CB8AC3E}">
        <p14:creationId xmlns:p14="http://schemas.microsoft.com/office/powerpoint/2010/main" val="2048868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E2E0F18-3234-E25C-965C-D16E3F0C7860}"/>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7D98372D-1A45-AA2E-EF7A-ADC0C4F970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13084674-4898-7899-C7F9-73A785220B5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2CE59CC0-67CF-F92D-E8B9-F254640506B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115535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8B6675DB-F7DD-4A66-1C27-94DB57636F38}"/>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BD5E61C4-54A1-1C4E-66B4-78CB4707F1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53868396-A002-D728-FDEF-769FA25524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770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D0240914-2F2A-0DE3-821C-41A1D2CBD2AB}"/>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E4786E7C-46A4-1983-5B5C-F96AC5DBCEE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53995D64-DD53-FE34-AB50-6195F8D5E5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2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3736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5A7DD89E-0F00-7E6B-F810-796A2D455825}"/>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35EB4450-DA02-D932-A28D-1CA3FF39F0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ABF99A33-43CC-9EE8-F076-3A850798C69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18115EF6-51F7-C4D1-3F13-15A112B726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extLst>
      <p:ext uri="{BB962C8B-B14F-4D97-AF65-F5344CB8AC3E}">
        <p14:creationId xmlns:p14="http://schemas.microsoft.com/office/powerpoint/2010/main" val="369292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76830C50-F719-C882-ED28-8C8FF67BB9B6}"/>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44127C0D-D0E0-81FC-1277-605FC40A5C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6A37863C-D807-715A-7599-27BEFF5EC6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981EB979-5021-F597-1876-A4BB3CB2F69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4006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extLst>
      <p:ext uri="{BB962C8B-B14F-4D97-AF65-F5344CB8AC3E}">
        <p14:creationId xmlns:p14="http://schemas.microsoft.com/office/powerpoint/2010/main" val="1474495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1637944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extLst>
      <p:ext uri="{BB962C8B-B14F-4D97-AF65-F5344CB8AC3E}">
        <p14:creationId xmlns:p14="http://schemas.microsoft.com/office/powerpoint/2010/main" val="3157602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extLst>
      <p:ext uri="{BB962C8B-B14F-4D97-AF65-F5344CB8AC3E}">
        <p14:creationId xmlns:p14="http://schemas.microsoft.com/office/powerpoint/2010/main" val="210405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40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875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8490F1C8-4650-6370-30D9-33645744BE15}"/>
            </a:ext>
          </a:extLst>
        </p:cNvPr>
        <p:cNvGrpSpPr/>
        <p:nvPr/>
      </p:nvGrpSpPr>
      <p:grpSpPr>
        <a:xfrm>
          <a:off x="0" y="0"/>
          <a:ext cx="0" cy="0"/>
          <a:chOff x="0" y="0"/>
          <a:chExt cx="0" cy="0"/>
        </a:xfrm>
      </p:grpSpPr>
      <p:sp>
        <p:nvSpPr>
          <p:cNvPr id="209" name="Google Shape;209;p6:notes">
            <a:extLst>
              <a:ext uri="{FF2B5EF4-FFF2-40B4-BE49-F238E27FC236}">
                <a16:creationId xmlns:a16="http://schemas.microsoft.com/office/drawing/2014/main" id="{75614C58-3DCF-AEA9-3710-B0852DF07E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a:extLst>
              <a:ext uri="{FF2B5EF4-FFF2-40B4-BE49-F238E27FC236}">
                <a16:creationId xmlns:a16="http://schemas.microsoft.com/office/drawing/2014/main" id="{D6EBB9E9-1624-1FA7-B29C-3BF5D5892A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184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89C29E74-BAFF-5A00-2631-916D25BE9961}"/>
            </a:ext>
          </a:extLst>
        </p:cNvPr>
        <p:cNvGrpSpPr/>
        <p:nvPr/>
      </p:nvGrpSpPr>
      <p:grpSpPr>
        <a:xfrm>
          <a:off x="0" y="0"/>
          <a:ext cx="0" cy="0"/>
          <a:chOff x="0" y="0"/>
          <a:chExt cx="0" cy="0"/>
        </a:xfrm>
      </p:grpSpPr>
      <p:sp>
        <p:nvSpPr>
          <p:cNvPr id="209" name="Google Shape;209;p6:notes">
            <a:extLst>
              <a:ext uri="{FF2B5EF4-FFF2-40B4-BE49-F238E27FC236}">
                <a16:creationId xmlns:a16="http://schemas.microsoft.com/office/drawing/2014/main" id="{B5945238-7F07-91D0-B7EA-A3705590FE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a:extLst>
              <a:ext uri="{FF2B5EF4-FFF2-40B4-BE49-F238E27FC236}">
                <a16:creationId xmlns:a16="http://schemas.microsoft.com/office/drawing/2014/main" id="{6D7B0BD6-E96C-292E-82B7-B19FF745B6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15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729DCD42-51F4-5CD3-ED07-38498C87D75F}"/>
            </a:ext>
          </a:extLst>
        </p:cNvPr>
        <p:cNvGrpSpPr/>
        <p:nvPr/>
      </p:nvGrpSpPr>
      <p:grpSpPr>
        <a:xfrm>
          <a:off x="0" y="0"/>
          <a:ext cx="0" cy="0"/>
          <a:chOff x="0" y="0"/>
          <a:chExt cx="0" cy="0"/>
        </a:xfrm>
      </p:grpSpPr>
      <p:sp>
        <p:nvSpPr>
          <p:cNvPr id="209" name="Google Shape;209;p6:notes">
            <a:extLst>
              <a:ext uri="{FF2B5EF4-FFF2-40B4-BE49-F238E27FC236}">
                <a16:creationId xmlns:a16="http://schemas.microsoft.com/office/drawing/2014/main" id="{A553EDF3-2951-F2C9-35F9-8927E8B99FF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a:extLst>
              <a:ext uri="{FF2B5EF4-FFF2-40B4-BE49-F238E27FC236}">
                <a16:creationId xmlns:a16="http://schemas.microsoft.com/office/drawing/2014/main" id="{F33D3F9E-DE92-0BA8-C250-02574531BD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03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A2604BE5-AE90-892B-C7BA-32AB54310ADC}"/>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7BE603D9-31AA-9BE4-E43B-29287CB9B90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E4AA9C00-191C-B68D-31A1-59881D2EDF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198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932DA56D-744C-AA28-E8F9-A10BF574FB5C}"/>
            </a:ext>
          </a:extLst>
        </p:cNvPr>
        <p:cNvGrpSpPr/>
        <p:nvPr/>
      </p:nvGrpSpPr>
      <p:grpSpPr>
        <a:xfrm>
          <a:off x="0" y="0"/>
          <a:ext cx="0" cy="0"/>
          <a:chOff x="0" y="0"/>
          <a:chExt cx="0" cy="0"/>
        </a:xfrm>
      </p:grpSpPr>
      <p:sp>
        <p:nvSpPr>
          <p:cNvPr id="185" name="Google Shape;185;p3:notes">
            <a:extLst>
              <a:ext uri="{FF2B5EF4-FFF2-40B4-BE49-F238E27FC236}">
                <a16:creationId xmlns:a16="http://schemas.microsoft.com/office/drawing/2014/main" id="{3B781110-E160-3640-D4C3-3D79080547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a:extLst>
              <a:ext uri="{FF2B5EF4-FFF2-40B4-BE49-F238E27FC236}">
                <a16:creationId xmlns:a16="http://schemas.microsoft.com/office/drawing/2014/main" id="{8568A05A-ADAC-E66E-A3FA-1DBC08AC96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a:extLst>
              <a:ext uri="{FF2B5EF4-FFF2-40B4-BE49-F238E27FC236}">
                <a16:creationId xmlns:a16="http://schemas.microsoft.com/office/drawing/2014/main" id="{9CE6AE4D-49CC-2F2B-116F-A4E5E8D14F3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72990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8ECE5C35-388D-A06A-8D10-9F7C58CB7ABB}"/>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CA2D0DF3-2D67-CBC0-2B32-9D5D192777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4318ACEE-C0BB-2F55-E47A-7A158879BE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948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DF5AEA85-6CF7-D6C5-C494-9D815E1BEB91}"/>
            </a:ext>
          </a:extLst>
        </p:cNvPr>
        <p:cNvGrpSpPr/>
        <p:nvPr/>
      </p:nvGrpSpPr>
      <p:grpSpPr>
        <a:xfrm>
          <a:off x="0" y="0"/>
          <a:ext cx="0" cy="0"/>
          <a:chOff x="0" y="0"/>
          <a:chExt cx="0" cy="0"/>
        </a:xfrm>
      </p:grpSpPr>
      <p:sp>
        <p:nvSpPr>
          <p:cNvPr id="260" name="Google Shape;260;p11:notes">
            <a:extLst>
              <a:ext uri="{FF2B5EF4-FFF2-40B4-BE49-F238E27FC236}">
                <a16:creationId xmlns:a16="http://schemas.microsoft.com/office/drawing/2014/main" id="{6BA830C0-8EEF-A73A-146C-71558DA28B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a:extLst>
              <a:ext uri="{FF2B5EF4-FFF2-40B4-BE49-F238E27FC236}">
                <a16:creationId xmlns:a16="http://schemas.microsoft.com/office/drawing/2014/main" id="{C21C4586-1C87-6044-C921-3C10613524B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a:extLst>
              <a:ext uri="{FF2B5EF4-FFF2-40B4-BE49-F238E27FC236}">
                <a16:creationId xmlns:a16="http://schemas.microsoft.com/office/drawing/2014/main" id="{36604D0A-578E-D4B3-20C2-3B59C0F3403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29651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A7E4D735-DBE7-064E-0AB4-AE25A7CEF2A7}"/>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8964D35F-808D-8CE5-1C39-B95AF441886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37887B4E-F2D6-4BE1-0E7A-587BBA806E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467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5F381B34-15C5-722B-3A15-2CF45F013825}"/>
            </a:ext>
          </a:extLst>
        </p:cNvPr>
        <p:cNvGrpSpPr/>
        <p:nvPr/>
      </p:nvGrpSpPr>
      <p:grpSpPr>
        <a:xfrm>
          <a:off x="0" y="0"/>
          <a:ext cx="0" cy="0"/>
          <a:chOff x="0" y="0"/>
          <a:chExt cx="0" cy="0"/>
        </a:xfrm>
      </p:grpSpPr>
      <p:sp>
        <p:nvSpPr>
          <p:cNvPr id="260" name="Google Shape;260;p11:notes">
            <a:extLst>
              <a:ext uri="{FF2B5EF4-FFF2-40B4-BE49-F238E27FC236}">
                <a16:creationId xmlns:a16="http://schemas.microsoft.com/office/drawing/2014/main" id="{4988C4F7-F3AA-1997-4CE1-9C2ACB4B0C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a:extLst>
              <a:ext uri="{FF2B5EF4-FFF2-40B4-BE49-F238E27FC236}">
                <a16:creationId xmlns:a16="http://schemas.microsoft.com/office/drawing/2014/main" id="{547084BB-0DCD-14CE-AC8F-F410A4B6C63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a:extLst>
              <a:ext uri="{FF2B5EF4-FFF2-40B4-BE49-F238E27FC236}">
                <a16:creationId xmlns:a16="http://schemas.microsoft.com/office/drawing/2014/main" id="{BBA656A1-4CE6-32CD-3A6A-2EC0C207D51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92546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67CBC329-476E-7B21-2E42-E227F3231C9D}"/>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CAD666B0-6A9C-4963-42C3-5B35CA1169B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8A2D4A67-6214-8E89-DE13-C7CACBE599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998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121A6599-87D3-21F3-E504-9EB262977138}"/>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D8EE4BF8-179D-CC9B-2132-CD73393E9B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222CD4BE-38C3-EED6-FDAE-344C4C3464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9610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1D128C7C-1B41-F57C-D084-2D0719D5F08D}"/>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BF8B76D1-CD11-5A76-38EE-1AE98290AE5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558455BD-D2B0-AE18-9AAE-F1A83BAACE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567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0F8F29C2-BCC7-C316-348B-D47300FC7E41}"/>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680C0947-CF84-2B19-257A-A477B91B828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074F4E54-5395-3B07-B2AB-6198E73D7A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248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025A65F8-AF36-86A6-384F-86F6233E91A4}"/>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5623130E-2606-85BE-E00C-E7B7DDD5CB7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178D3059-2CE1-2B42-BB39-3A301C6D2E2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317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46578C29-4AD1-EA9E-7E6A-CBEF90A05927}"/>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A181AEB8-A212-0B4B-9D9E-2C68E50B2E0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A6BBA52C-F007-606C-DECF-82556631E4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087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255AB585-C8F0-0359-5D98-2FC1C2574055}"/>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70DD9728-C8AC-CEBD-E0B7-FB98E41BD87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70BD0973-877D-04FC-E66C-97C0FE92D2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513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567CC7DA-820F-5CA8-24A1-EB4BF6EA1151}"/>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00E6C4B2-1B68-52FE-0289-B25FC7B49E0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DA4BC2EA-3759-2DE1-5AEC-F35835846F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07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6A65D9BE-34A3-87F2-6BE1-D50F7A8895A7}"/>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297EED4E-2B53-F2B3-36EB-39F2D9C6E96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552FBBBC-C000-4566-8E16-0FF291CD84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8829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F4CEE315-84B5-6404-3D7D-8FE6A9955E92}"/>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5254C1B9-804D-5445-5762-AE0F14F269B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E38B2935-BE92-DFD8-62F1-5C1482E6CC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5825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FD3D80DF-904E-C3BC-E941-DB90A861AED1}"/>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91A3376D-390A-FF99-508E-CB31AB86397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1065CAD9-F449-0FC4-7300-EFBC03C960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375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F10DECB6-ADB6-FDAE-9983-2EF32BCC21DB}"/>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9D4C9520-B220-4116-DFEB-291B705B492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A63463A8-9E72-67DA-0CD9-E0A3D97773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7934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23D4C1F0-C5FE-4D8B-9B16-9D9D3C78B264}"/>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7A9C1820-A1B8-3B59-2815-1A6373A907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84790267-09F8-5847-403C-6EAAAD621D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0314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42E936C0-EA6B-8BE9-EB3A-702FA3FAEE17}"/>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0FF2768E-E7DF-B449-922A-FCA3E406B0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B23C88C0-1BF5-1917-2C71-ACE972BC74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556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6093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pt-BR"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a:extLst>
            <a:ext uri="{FF2B5EF4-FFF2-40B4-BE49-F238E27FC236}">
              <a16:creationId xmlns:a16="http://schemas.microsoft.com/office/drawing/2014/main" id="{48C389E4-E343-C8D8-9943-E5073354E5A6}"/>
            </a:ext>
          </a:extLst>
        </p:cNvPr>
        <p:cNvGrpSpPr/>
        <p:nvPr/>
      </p:nvGrpSpPr>
      <p:grpSpPr>
        <a:xfrm>
          <a:off x="0" y="0"/>
          <a:ext cx="0" cy="0"/>
          <a:chOff x="0" y="0"/>
          <a:chExt cx="0" cy="0"/>
        </a:xfrm>
      </p:grpSpPr>
      <p:sp>
        <p:nvSpPr>
          <p:cNvPr id="429" name="Google Shape;429;p24:notes">
            <a:extLst>
              <a:ext uri="{FF2B5EF4-FFF2-40B4-BE49-F238E27FC236}">
                <a16:creationId xmlns:a16="http://schemas.microsoft.com/office/drawing/2014/main" id="{CE24C34D-9126-B0DF-E503-18187E98E4A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4:notes">
            <a:extLst>
              <a:ext uri="{FF2B5EF4-FFF2-40B4-BE49-F238E27FC236}">
                <a16:creationId xmlns:a16="http://schemas.microsoft.com/office/drawing/2014/main" id="{F0E110EB-11CA-BB55-8F7B-8DCF689546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7829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6CEA5979-766F-0E6C-27EF-06CD90ED4037}"/>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78EF1454-AB1F-E4E9-5C9F-FC20BF518C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2E20461B-EA3E-9A09-74C3-33F4814705D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5963160D-FA62-926E-F7DB-ED65348F488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9</a:t>
            </a:fld>
            <a:endParaRPr/>
          </a:p>
        </p:txBody>
      </p:sp>
    </p:spTree>
    <p:extLst>
      <p:ext uri="{BB962C8B-B14F-4D97-AF65-F5344CB8AC3E}">
        <p14:creationId xmlns:p14="http://schemas.microsoft.com/office/powerpoint/2010/main" val="299522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BAAC6249-2CB4-4BDA-8CF0-42FDB700711B}"/>
            </a:ext>
          </a:extLst>
        </p:cNvPr>
        <p:cNvGrpSpPr/>
        <p:nvPr/>
      </p:nvGrpSpPr>
      <p:grpSpPr>
        <a:xfrm>
          <a:off x="0" y="0"/>
          <a:ext cx="0" cy="0"/>
          <a:chOff x="0" y="0"/>
          <a:chExt cx="0" cy="0"/>
        </a:xfrm>
      </p:grpSpPr>
      <p:sp>
        <p:nvSpPr>
          <p:cNvPr id="406" name="Google Shape;406;p22:notes">
            <a:extLst>
              <a:ext uri="{FF2B5EF4-FFF2-40B4-BE49-F238E27FC236}">
                <a16:creationId xmlns:a16="http://schemas.microsoft.com/office/drawing/2014/main" id="{5AD99793-8C3D-B817-B761-7411D6178C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a:extLst>
              <a:ext uri="{FF2B5EF4-FFF2-40B4-BE49-F238E27FC236}">
                <a16:creationId xmlns:a16="http://schemas.microsoft.com/office/drawing/2014/main" id="{9B7FDCB3-D696-30EB-0C55-7CD01BFD313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2:notes">
            <a:extLst>
              <a:ext uri="{FF2B5EF4-FFF2-40B4-BE49-F238E27FC236}">
                <a16:creationId xmlns:a16="http://schemas.microsoft.com/office/drawing/2014/main" id="{737CFE6E-028D-A817-572C-D6CDE4AB2E5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extLst>
      <p:ext uri="{BB962C8B-B14F-4D97-AF65-F5344CB8AC3E}">
        <p14:creationId xmlns:p14="http://schemas.microsoft.com/office/powerpoint/2010/main" val="110706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853"/>
              </a:spcBef>
              <a:spcAft>
                <a:spcPts val="0"/>
              </a:spcAft>
              <a:buClr>
                <a:srgbClr val="888888"/>
              </a:buClr>
              <a:buSzPts val="4263"/>
              <a:buNone/>
              <a:defRPr>
                <a:solidFill>
                  <a:srgbClr val="888888"/>
                </a:solidFill>
              </a:defRPr>
            </a:lvl1pPr>
            <a:lvl2pPr lvl="1" algn="ctr">
              <a:spcBef>
                <a:spcPts val="746"/>
              </a:spcBef>
              <a:spcAft>
                <a:spcPts val="0"/>
              </a:spcAft>
              <a:buClr>
                <a:srgbClr val="888888"/>
              </a:buClr>
              <a:buSzPts val="3730"/>
              <a:buNone/>
              <a:defRPr>
                <a:solidFill>
                  <a:srgbClr val="888888"/>
                </a:solidFill>
              </a:defRPr>
            </a:lvl2pPr>
            <a:lvl3pPr lvl="2" algn="ctr">
              <a:spcBef>
                <a:spcPts val="639"/>
              </a:spcBef>
              <a:spcAft>
                <a:spcPts val="0"/>
              </a:spcAft>
              <a:buClr>
                <a:srgbClr val="888888"/>
              </a:buClr>
              <a:buSzPts val="3197"/>
              <a:buNone/>
              <a:defRPr>
                <a:solidFill>
                  <a:srgbClr val="888888"/>
                </a:solidFill>
              </a:defRPr>
            </a:lvl3pPr>
            <a:lvl4pPr lvl="3" algn="ctr">
              <a:spcBef>
                <a:spcPts val="533"/>
              </a:spcBef>
              <a:spcAft>
                <a:spcPts val="0"/>
              </a:spcAft>
              <a:buClr>
                <a:srgbClr val="888888"/>
              </a:buClr>
              <a:buSzPts val="2664"/>
              <a:buNone/>
              <a:defRPr>
                <a:solidFill>
                  <a:srgbClr val="888888"/>
                </a:solidFill>
              </a:defRPr>
            </a:lvl4pPr>
            <a:lvl5pPr lvl="4" algn="ctr">
              <a:spcBef>
                <a:spcPts val="533"/>
              </a:spcBef>
              <a:spcAft>
                <a:spcPts val="0"/>
              </a:spcAft>
              <a:buClr>
                <a:srgbClr val="888888"/>
              </a:buClr>
              <a:buSzPts val="2664"/>
              <a:buNone/>
              <a:defRPr>
                <a:solidFill>
                  <a:srgbClr val="888888"/>
                </a:solidFill>
              </a:defRPr>
            </a:lvl5pPr>
            <a:lvl6pPr lvl="5" algn="ctr">
              <a:spcBef>
                <a:spcPts val="533"/>
              </a:spcBef>
              <a:spcAft>
                <a:spcPts val="0"/>
              </a:spcAft>
              <a:buClr>
                <a:srgbClr val="888888"/>
              </a:buClr>
              <a:buSzPts val="2664"/>
              <a:buNone/>
              <a:defRPr>
                <a:solidFill>
                  <a:srgbClr val="888888"/>
                </a:solidFill>
              </a:defRPr>
            </a:lvl6pPr>
            <a:lvl7pPr lvl="6" algn="ctr">
              <a:spcBef>
                <a:spcPts val="533"/>
              </a:spcBef>
              <a:spcAft>
                <a:spcPts val="0"/>
              </a:spcAft>
              <a:buClr>
                <a:srgbClr val="888888"/>
              </a:buClr>
              <a:buSzPts val="2664"/>
              <a:buNone/>
              <a:defRPr>
                <a:solidFill>
                  <a:srgbClr val="888888"/>
                </a:solidFill>
              </a:defRPr>
            </a:lvl7pPr>
            <a:lvl8pPr lvl="7" algn="ctr">
              <a:spcBef>
                <a:spcPts val="533"/>
              </a:spcBef>
              <a:spcAft>
                <a:spcPts val="0"/>
              </a:spcAft>
              <a:buClr>
                <a:srgbClr val="888888"/>
              </a:buClr>
              <a:buSzPts val="2664"/>
              <a:buNone/>
              <a:defRPr>
                <a:solidFill>
                  <a:srgbClr val="888888"/>
                </a:solidFill>
              </a:defRPr>
            </a:lvl8pPr>
            <a:lvl9pPr lvl="8" algn="ctr">
              <a:spcBef>
                <a:spcPts val="533"/>
              </a:spcBef>
              <a:spcAft>
                <a:spcPts val="0"/>
              </a:spcAft>
              <a:buClr>
                <a:srgbClr val="888888"/>
              </a:buClr>
              <a:buSzPts val="2664"/>
              <a:buNone/>
              <a:defRPr>
                <a:solidFill>
                  <a:srgbClr val="888888"/>
                </a:solidFill>
              </a:defRPr>
            </a:lvl9pPr>
          </a:lstStyle>
          <a:p>
            <a:endParaRPr/>
          </a:p>
        </p:txBody>
      </p:sp>
      <p:sp>
        <p:nvSpPr>
          <p:cNvPr id="22" name="Google Shape;22;p6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8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2"/>
          <p:cNvSpPr>
            <a:spLocks noGrp="1"/>
          </p:cNvSpPr>
          <p:nvPr>
            <p:ph type="pic" idx="2"/>
          </p:nvPr>
        </p:nvSpPr>
        <p:spPr>
          <a:xfrm>
            <a:off x="2389717" y="612775"/>
            <a:ext cx="7315200" cy="4114800"/>
          </a:xfrm>
          <a:prstGeom prst="rect">
            <a:avLst/>
          </a:prstGeom>
          <a:noFill/>
          <a:ln>
            <a:noFill/>
          </a:ln>
        </p:spPr>
      </p:sp>
      <p:sp>
        <p:nvSpPr>
          <p:cNvPr id="73" name="Google Shape;73;p82"/>
          <p:cNvSpPr txBox="1">
            <a:spLocks noGrp="1"/>
          </p:cNvSpPr>
          <p:nvPr>
            <p:ph type="body" idx="1"/>
          </p:nvPr>
        </p:nvSpPr>
        <p:spPr>
          <a:xfrm>
            <a:off x="2389717" y="5367344"/>
            <a:ext cx="7315200" cy="804861"/>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74" name="Google Shape;74;p8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8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3"/>
          <p:cNvSpPr txBox="1">
            <a:spLocks noGrp="1"/>
          </p:cNvSpPr>
          <p:nvPr>
            <p:ph type="body" idx="1"/>
          </p:nvPr>
        </p:nvSpPr>
        <p:spPr>
          <a:xfrm rot="5400000">
            <a:off x="3833018" y="-1623217"/>
            <a:ext cx="4525964"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83"/>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3"/>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3"/>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84"/>
          <p:cNvSpPr txBox="1">
            <a:spLocks noGrp="1"/>
          </p:cNvSpPr>
          <p:nvPr>
            <p:ph type="title"/>
          </p:nvPr>
        </p:nvSpPr>
        <p:spPr>
          <a:xfrm rot="5400000">
            <a:off x="7285038" y="1828801"/>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4"/>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4"/>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4"/>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4"/>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8"/>
        <p:cNvGrpSpPr/>
        <p:nvPr/>
      </p:nvGrpSpPr>
      <p:grpSpPr>
        <a:xfrm>
          <a:off x="0" y="0"/>
          <a:ext cx="0" cy="0"/>
          <a:chOff x="0" y="0"/>
          <a:chExt cx="0" cy="0"/>
        </a:xfrm>
      </p:grpSpPr>
      <p:sp>
        <p:nvSpPr>
          <p:cNvPr id="99" name="Google Shape;9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03"/>
        <p:cNvGrpSpPr/>
        <p:nvPr/>
      </p:nvGrpSpPr>
      <p:grpSpPr>
        <a:xfrm>
          <a:off x="0" y="0"/>
          <a:ext cx="0" cy="0"/>
          <a:chOff x="0" y="0"/>
          <a:chExt cx="0" cy="0"/>
        </a:xfrm>
      </p:grpSpPr>
      <p:sp>
        <p:nvSpPr>
          <p:cNvPr id="104" name="Google Shape;104;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06" name="Google Shape;106;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09"/>
        <p:cNvGrpSpPr/>
        <p:nvPr/>
      </p:nvGrpSpPr>
      <p:grpSpPr>
        <a:xfrm>
          <a:off x="0" y="0"/>
          <a:ext cx="0" cy="0"/>
          <a:chOff x="0" y="0"/>
          <a:chExt cx="0" cy="0"/>
        </a:xfrm>
      </p:grpSpPr>
      <p:sp>
        <p:nvSpPr>
          <p:cNvPr id="110" name="Google Shape;11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18" name="Google Shape;118;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21"/>
        <p:cNvGrpSpPr/>
        <p:nvPr/>
      </p:nvGrpSpPr>
      <p:grpSpPr>
        <a:xfrm>
          <a:off x="0" y="0"/>
          <a:ext cx="0" cy="0"/>
          <a:chOff x="0" y="0"/>
          <a:chExt cx="0" cy="0"/>
        </a:xfrm>
      </p:grpSpPr>
      <p:sp>
        <p:nvSpPr>
          <p:cNvPr id="122" name="Google Shape;12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128"/>
        <p:cNvGrpSpPr/>
        <p:nvPr/>
      </p:nvGrpSpPr>
      <p:grpSpPr>
        <a:xfrm>
          <a:off x="0" y="0"/>
          <a:ext cx="0" cy="0"/>
          <a:chOff x="0" y="0"/>
          <a:chExt cx="0" cy="0"/>
        </a:xfrm>
      </p:grpSpPr>
      <p:sp>
        <p:nvSpPr>
          <p:cNvPr id="129" name="Google Shape;129;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2" name="Google Shape;132;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7"/>
        <p:cNvGrpSpPr/>
        <p:nvPr/>
      </p:nvGrpSpPr>
      <p:grpSpPr>
        <a:xfrm>
          <a:off x="0" y="0"/>
          <a:ext cx="0" cy="0"/>
          <a:chOff x="0" y="0"/>
          <a:chExt cx="0" cy="0"/>
        </a:xfrm>
      </p:grpSpPr>
      <p:sp>
        <p:nvSpPr>
          <p:cNvPr id="138" name="Google Shape;13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2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41"/>
        <p:cNvGrpSpPr/>
        <p:nvPr/>
      </p:nvGrpSpPr>
      <p:grpSpPr>
        <a:xfrm>
          <a:off x="0" y="0"/>
          <a:ext cx="0" cy="0"/>
          <a:chOff x="0" y="0"/>
          <a:chExt cx="0" cy="0"/>
        </a:xfrm>
      </p:grpSpPr>
      <p:sp>
        <p:nvSpPr>
          <p:cNvPr id="142" name="Google Shape;142;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7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44" name="Google Shape;144;p7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5" name="Google Shape;14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48"/>
        <p:cNvGrpSpPr/>
        <p:nvPr/>
      </p:nvGrpSpPr>
      <p:grpSpPr>
        <a:xfrm>
          <a:off x="0" y="0"/>
          <a:ext cx="0" cy="0"/>
          <a:chOff x="0" y="0"/>
          <a:chExt cx="0" cy="0"/>
        </a:xfrm>
      </p:grpSpPr>
      <p:sp>
        <p:nvSpPr>
          <p:cNvPr id="149" name="Google Shape;14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72"/>
          <p:cNvSpPr>
            <a:spLocks noGrp="1"/>
          </p:cNvSpPr>
          <p:nvPr>
            <p:ph type="pic" idx="2"/>
          </p:nvPr>
        </p:nvSpPr>
        <p:spPr>
          <a:xfrm>
            <a:off x="5183188" y="987425"/>
            <a:ext cx="6172200" cy="4873625"/>
          </a:xfrm>
          <a:prstGeom prst="rect">
            <a:avLst/>
          </a:prstGeom>
          <a:noFill/>
          <a:ln>
            <a:noFill/>
          </a:ln>
        </p:spPr>
      </p:sp>
      <p:sp>
        <p:nvSpPr>
          <p:cNvPr id="151" name="Google Shape;151;p7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52" name="Google Shape;15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55"/>
        <p:cNvGrpSpPr/>
        <p:nvPr/>
      </p:nvGrpSpPr>
      <p:grpSpPr>
        <a:xfrm>
          <a:off x="0" y="0"/>
          <a:ext cx="0" cy="0"/>
          <a:chOff x="0" y="0"/>
          <a:chExt cx="0" cy="0"/>
        </a:xfrm>
      </p:grpSpPr>
      <p:sp>
        <p:nvSpPr>
          <p:cNvPr id="156" name="Google Shape;156;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7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8" name="Google Shape;15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4" name="Google Shape;16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135473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82442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992651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256374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5/1/25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73781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5/1/25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8368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5"/>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75"/>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5"/>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5"/>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17310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922855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816834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876802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007116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2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963084" y="4406900"/>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328"/>
              <a:buFont typeface="Calibri"/>
              <a:buNone/>
              <a:defRPr sz="5328"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963084" y="2906715"/>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533"/>
              </a:spcBef>
              <a:spcAft>
                <a:spcPts val="0"/>
              </a:spcAft>
              <a:buClr>
                <a:srgbClr val="888888"/>
              </a:buClr>
              <a:buSzPts val="2664"/>
              <a:buNone/>
              <a:defRPr sz="2664">
                <a:solidFill>
                  <a:srgbClr val="888888"/>
                </a:solidFill>
              </a:defRPr>
            </a:lvl1pPr>
            <a:lvl2pPr marL="914400" lvl="1" indent="-228600" algn="l">
              <a:spcBef>
                <a:spcPts val="480"/>
              </a:spcBef>
              <a:spcAft>
                <a:spcPts val="0"/>
              </a:spcAft>
              <a:buClr>
                <a:srgbClr val="888888"/>
              </a:buClr>
              <a:buSzPts val="2398"/>
              <a:buNone/>
              <a:defRPr sz="2398">
                <a:solidFill>
                  <a:srgbClr val="888888"/>
                </a:solidFill>
              </a:defRPr>
            </a:lvl2pPr>
            <a:lvl3pPr marL="1371600" lvl="2" indent="-228600" algn="l">
              <a:spcBef>
                <a:spcPts val="426"/>
              </a:spcBef>
              <a:spcAft>
                <a:spcPts val="0"/>
              </a:spcAft>
              <a:buClr>
                <a:srgbClr val="888888"/>
              </a:buClr>
              <a:buSzPts val="2131"/>
              <a:buNone/>
              <a:defRPr sz="2131">
                <a:solidFill>
                  <a:srgbClr val="888888"/>
                </a:solidFill>
              </a:defRPr>
            </a:lvl3pPr>
            <a:lvl4pPr marL="1828800" lvl="3" indent="-228600" algn="l">
              <a:spcBef>
                <a:spcPts val="373"/>
              </a:spcBef>
              <a:spcAft>
                <a:spcPts val="0"/>
              </a:spcAft>
              <a:buClr>
                <a:srgbClr val="888888"/>
              </a:buClr>
              <a:buSzPts val="1865"/>
              <a:buNone/>
              <a:defRPr sz="1865">
                <a:solidFill>
                  <a:srgbClr val="888888"/>
                </a:solidFill>
              </a:defRPr>
            </a:lvl4pPr>
            <a:lvl5pPr marL="2286000" lvl="4" indent="-228600" algn="l">
              <a:spcBef>
                <a:spcPts val="373"/>
              </a:spcBef>
              <a:spcAft>
                <a:spcPts val="0"/>
              </a:spcAft>
              <a:buClr>
                <a:srgbClr val="888888"/>
              </a:buClr>
              <a:buSzPts val="1865"/>
              <a:buNone/>
              <a:defRPr sz="1865">
                <a:solidFill>
                  <a:srgbClr val="888888"/>
                </a:solidFill>
              </a:defRPr>
            </a:lvl5pPr>
            <a:lvl6pPr marL="2743200" lvl="5" indent="-228600" algn="l">
              <a:spcBef>
                <a:spcPts val="373"/>
              </a:spcBef>
              <a:spcAft>
                <a:spcPts val="0"/>
              </a:spcAft>
              <a:buClr>
                <a:srgbClr val="888888"/>
              </a:buClr>
              <a:buSzPts val="1865"/>
              <a:buNone/>
              <a:defRPr sz="1865">
                <a:solidFill>
                  <a:srgbClr val="888888"/>
                </a:solidFill>
              </a:defRPr>
            </a:lvl6pPr>
            <a:lvl7pPr marL="3200400" lvl="6" indent="-228600" algn="l">
              <a:spcBef>
                <a:spcPts val="373"/>
              </a:spcBef>
              <a:spcAft>
                <a:spcPts val="0"/>
              </a:spcAft>
              <a:buClr>
                <a:srgbClr val="888888"/>
              </a:buClr>
              <a:buSzPts val="1865"/>
              <a:buNone/>
              <a:defRPr sz="1865">
                <a:solidFill>
                  <a:srgbClr val="888888"/>
                </a:solidFill>
              </a:defRPr>
            </a:lvl7pPr>
            <a:lvl8pPr marL="3657600" lvl="7" indent="-228600" algn="l">
              <a:spcBef>
                <a:spcPts val="373"/>
              </a:spcBef>
              <a:spcAft>
                <a:spcPts val="0"/>
              </a:spcAft>
              <a:buClr>
                <a:srgbClr val="888888"/>
              </a:buClr>
              <a:buSzPts val="1865"/>
              <a:buNone/>
              <a:defRPr sz="1865">
                <a:solidFill>
                  <a:srgbClr val="888888"/>
                </a:solidFill>
              </a:defRPr>
            </a:lvl8pPr>
            <a:lvl9pPr marL="4114800" lvl="8" indent="-228600" algn="l">
              <a:spcBef>
                <a:spcPts val="373"/>
              </a:spcBef>
              <a:spcAft>
                <a:spcPts val="0"/>
              </a:spcAft>
              <a:buClr>
                <a:srgbClr val="888888"/>
              </a:buClr>
              <a:buSzPts val="1865"/>
              <a:buNone/>
              <a:defRPr sz="1865">
                <a:solidFill>
                  <a:srgbClr val="888888"/>
                </a:solidFill>
              </a:defRPr>
            </a:lvl9pPr>
          </a:lstStyle>
          <a:p>
            <a:endParaRPr/>
          </a:p>
        </p:txBody>
      </p:sp>
      <p:sp>
        <p:nvSpPr>
          <p:cNvPr id="35" name="Google Shape;35;p76"/>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6"/>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6"/>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7"/>
          <p:cNvSpPr txBox="1">
            <a:spLocks noGrp="1"/>
          </p:cNvSpPr>
          <p:nvPr>
            <p:ph type="body" idx="1"/>
          </p:nvPr>
        </p:nvSpPr>
        <p:spPr>
          <a:xfrm>
            <a:off x="609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1" name="Google Shape;41;p77"/>
          <p:cNvSpPr txBox="1">
            <a:spLocks noGrp="1"/>
          </p:cNvSpPr>
          <p:nvPr>
            <p:ph type="body" idx="2"/>
          </p:nvPr>
        </p:nvSpPr>
        <p:spPr>
          <a:xfrm>
            <a:off x="6197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2" name="Google Shape;42;p77"/>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7"/>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7"/>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861"/>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48" name="Google Shape;48;p7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49" name="Google Shape;49;p78"/>
          <p:cNvSpPr txBox="1">
            <a:spLocks noGrp="1"/>
          </p:cNvSpPr>
          <p:nvPr>
            <p:ph type="body" idx="3"/>
          </p:nvPr>
        </p:nvSpPr>
        <p:spPr>
          <a:xfrm>
            <a:off x="619337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50" name="Google Shape;50;p78"/>
          <p:cNvSpPr txBox="1">
            <a:spLocks noGrp="1"/>
          </p:cNvSpPr>
          <p:nvPr>
            <p:ph type="body" idx="4"/>
          </p:nvPr>
        </p:nvSpPr>
        <p:spPr>
          <a:xfrm>
            <a:off x="6193378" y="2174875"/>
            <a:ext cx="5389033"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51" name="Google Shape;51;p78"/>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8"/>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8"/>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81"/>
          <p:cNvSpPr txBox="1">
            <a:spLocks noGrp="1"/>
          </p:cNvSpPr>
          <p:nvPr>
            <p:ph type="title"/>
          </p:nvPr>
        </p:nvSpPr>
        <p:spPr>
          <a:xfrm>
            <a:off x="609613" y="273056"/>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1"/>
          <p:cNvSpPr txBox="1">
            <a:spLocks noGrp="1"/>
          </p:cNvSpPr>
          <p:nvPr>
            <p:ph type="body" idx="1"/>
          </p:nvPr>
        </p:nvSpPr>
        <p:spPr>
          <a:xfrm>
            <a:off x="4766733" y="273050"/>
            <a:ext cx="6815667" cy="5853113"/>
          </a:xfrm>
          <a:prstGeom prst="rect">
            <a:avLst/>
          </a:prstGeom>
          <a:noFill/>
          <a:ln>
            <a:noFill/>
          </a:ln>
        </p:spPr>
        <p:txBody>
          <a:bodyPr spcFirstLastPara="1" wrap="square" lIns="91425" tIns="45700" rIns="91425" bIns="45700" anchor="t" anchorCtr="0">
            <a:normAutofit/>
          </a:bodyPr>
          <a:lstStyle>
            <a:lvl1pPr marL="457200" lvl="0" indent="-499300" algn="l">
              <a:spcBef>
                <a:spcPts val="853"/>
              </a:spcBef>
              <a:spcAft>
                <a:spcPts val="0"/>
              </a:spcAft>
              <a:buClr>
                <a:schemeClr val="dk1"/>
              </a:buClr>
              <a:buSzPts val="4263"/>
              <a:buChar char="•"/>
              <a:defRPr sz="4263"/>
            </a:lvl1pPr>
            <a:lvl2pPr marL="914400" lvl="1" indent="-465455" algn="l">
              <a:spcBef>
                <a:spcPts val="746"/>
              </a:spcBef>
              <a:spcAft>
                <a:spcPts val="0"/>
              </a:spcAft>
              <a:buClr>
                <a:schemeClr val="dk1"/>
              </a:buClr>
              <a:buSzPts val="3730"/>
              <a:buChar char="–"/>
              <a:defRPr sz="3730"/>
            </a:lvl2pPr>
            <a:lvl3pPr marL="1371600" lvl="2" indent="-431609" algn="l">
              <a:spcBef>
                <a:spcPts val="639"/>
              </a:spcBef>
              <a:spcAft>
                <a:spcPts val="0"/>
              </a:spcAft>
              <a:buClr>
                <a:schemeClr val="dk1"/>
              </a:buClr>
              <a:buSzPts val="3197"/>
              <a:buChar char="•"/>
              <a:defRPr sz="3197"/>
            </a:lvl3pPr>
            <a:lvl4pPr marL="1828800" lvl="3" indent="-397764" algn="l">
              <a:spcBef>
                <a:spcPts val="533"/>
              </a:spcBef>
              <a:spcAft>
                <a:spcPts val="0"/>
              </a:spcAft>
              <a:buClr>
                <a:schemeClr val="dk1"/>
              </a:buClr>
              <a:buSzPts val="2664"/>
              <a:buChar char="–"/>
              <a:defRPr sz="2664"/>
            </a:lvl4pPr>
            <a:lvl5pPr marL="2286000" lvl="4" indent="-397764" algn="l">
              <a:spcBef>
                <a:spcPts val="533"/>
              </a:spcBef>
              <a:spcAft>
                <a:spcPts val="0"/>
              </a:spcAft>
              <a:buClr>
                <a:schemeClr val="dk1"/>
              </a:buClr>
              <a:buSzPts val="2664"/>
              <a:buChar char="»"/>
              <a:defRPr sz="2664"/>
            </a:lvl5pPr>
            <a:lvl6pPr marL="2743200" lvl="5" indent="-397764" algn="l">
              <a:spcBef>
                <a:spcPts val="533"/>
              </a:spcBef>
              <a:spcAft>
                <a:spcPts val="0"/>
              </a:spcAft>
              <a:buClr>
                <a:schemeClr val="dk1"/>
              </a:buClr>
              <a:buSzPts val="2664"/>
              <a:buChar char="•"/>
              <a:defRPr sz="2664"/>
            </a:lvl6pPr>
            <a:lvl7pPr marL="3200400" lvl="6" indent="-397764" algn="l">
              <a:spcBef>
                <a:spcPts val="533"/>
              </a:spcBef>
              <a:spcAft>
                <a:spcPts val="0"/>
              </a:spcAft>
              <a:buClr>
                <a:schemeClr val="dk1"/>
              </a:buClr>
              <a:buSzPts val="2664"/>
              <a:buChar char="•"/>
              <a:defRPr sz="2664"/>
            </a:lvl7pPr>
            <a:lvl8pPr marL="3657600" lvl="7" indent="-397764" algn="l">
              <a:spcBef>
                <a:spcPts val="533"/>
              </a:spcBef>
              <a:spcAft>
                <a:spcPts val="0"/>
              </a:spcAft>
              <a:buClr>
                <a:schemeClr val="dk1"/>
              </a:buClr>
              <a:buSzPts val="2664"/>
              <a:buChar char="•"/>
              <a:defRPr sz="2664"/>
            </a:lvl8pPr>
            <a:lvl9pPr marL="4114800" lvl="8" indent="-397764" algn="l">
              <a:spcBef>
                <a:spcPts val="533"/>
              </a:spcBef>
              <a:spcAft>
                <a:spcPts val="0"/>
              </a:spcAft>
              <a:buClr>
                <a:schemeClr val="dk1"/>
              </a:buClr>
              <a:buSzPts val="2664"/>
              <a:buChar char="•"/>
              <a:defRPr sz="2664"/>
            </a:lvl9pPr>
          </a:lstStyle>
          <a:p>
            <a:endParaRPr/>
          </a:p>
        </p:txBody>
      </p:sp>
      <p:sp>
        <p:nvSpPr>
          <p:cNvPr id="66" name="Google Shape;66;p81"/>
          <p:cNvSpPr txBox="1">
            <a:spLocks noGrp="1"/>
          </p:cNvSpPr>
          <p:nvPr>
            <p:ph type="body" idx="2"/>
          </p:nvPr>
        </p:nvSpPr>
        <p:spPr>
          <a:xfrm>
            <a:off x="609613" y="1435106"/>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67" name="Google Shape;67;p8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5.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0" descr="fiap_elemento1.png"/>
          <p:cNvPicPr preferRelativeResize="0"/>
          <p:nvPr/>
        </p:nvPicPr>
        <p:blipFill rotWithShape="1">
          <a:blip r:embed="rId14">
            <a:alphaModFix/>
          </a:blip>
          <a:srcRect/>
          <a:stretch/>
        </p:blipFill>
        <p:spPr>
          <a:xfrm>
            <a:off x="0" y="0"/>
            <a:ext cx="12192000" cy="6851655"/>
          </a:xfrm>
          <a:prstGeom prst="rect">
            <a:avLst/>
          </a:prstGeom>
          <a:noFill/>
          <a:ln>
            <a:noFill/>
          </a:ln>
        </p:spPr>
      </p:pic>
      <p:sp>
        <p:nvSpPr>
          <p:cNvPr id="11" name="Google Shape;11;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861"/>
              <a:buFont typeface="Calibri"/>
              <a:buNone/>
              <a:defRPr sz="5861"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0"/>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marR="0" lvl="0" indent="-499300" algn="l" rtl="0">
              <a:spcBef>
                <a:spcPts val="853"/>
              </a:spcBef>
              <a:spcAft>
                <a:spcPts val="0"/>
              </a:spcAft>
              <a:buClr>
                <a:schemeClr val="dk1"/>
              </a:buClr>
              <a:buSzPts val="4263"/>
              <a:buFont typeface="Arial"/>
              <a:buChar char="•"/>
              <a:defRPr sz="4263" b="0" i="0" u="none" strike="noStrike" cap="none">
                <a:solidFill>
                  <a:schemeClr val="dk1"/>
                </a:solidFill>
                <a:latin typeface="Calibri"/>
                <a:ea typeface="Calibri"/>
                <a:cs typeface="Calibri"/>
                <a:sym typeface="Calibri"/>
              </a:defRPr>
            </a:lvl1pPr>
            <a:lvl2pPr marL="914400" marR="0" lvl="1" indent="-465455" algn="l" rtl="0">
              <a:spcBef>
                <a:spcPts val="746"/>
              </a:spcBef>
              <a:spcAft>
                <a:spcPts val="0"/>
              </a:spcAft>
              <a:buClr>
                <a:schemeClr val="dk1"/>
              </a:buClr>
              <a:buSzPts val="3730"/>
              <a:buFont typeface="Arial"/>
              <a:buChar char="–"/>
              <a:defRPr sz="3730" b="0" i="0" u="none" strike="noStrike" cap="none">
                <a:solidFill>
                  <a:schemeClr val="dk1"/>
                </a:solidFill>
                <a:latin typeface="Calibri"/>
                <a:ea typeface="Calibri"/>
                <a:cs typeface="Calibri"/>
                <a:sym typeface="Calibri"/>
              </a:defRPr>
            </a:lvl2pPr>
            <a:lvl3pPr marL="1371600" marR="0" lvl="2" indent="-431609" algn="l" rtl="0">
              <a:spcBef>
                <a:spcPts val="639"/>
              </a:spcBef>
              <a:spcAft>
                <a:spcPts val="0"/>
              </a:spcAft>
              <a:buClr>
                <a:schemeClr val="dk1"/>
              </a:buClr>
              <a:buSzPts val="3197"/>
              <a:buFont typeface="Arial"/>
              <a:buChar char="•"/>
              <a:defRPr sz="3197" b="0" i="0" u="none" strike="noStrike" cap="none">
                <a:solidFill>
                  <a:schemeClr val="dk1"/>
                </a:solidFill>
                <a:latin typeface="Calibri"/>
                <a:ea typeface="Calibri"/>
                <a:cs typeface="Calibri"/>
                <a:sym typeface="Calibri"/>
              </a:defRPr>
            </a:lvl3pPr>
            <a:lvl4pPr marL="1828800" marR="0" lvl="3"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4pPr>
            <a:lvl5pPr marL="2286000" marR="0" lvl="4"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5pPr>
            <a:lvl6pPr marL="2743200" marR="0" lvl="5"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6pPr>
            <a:lvl7pPr marL="3200400" marR="0" lvl="6"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7pPr>
            <a:lvl8pPr marL="3657600" marR="0" lvl="7"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8pPr>
            <a:lvl9pPr marL="4114800" marR="0" lvl="8"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599" b="0" i="0" u="none" strike="noStrike" cap="none">
                <a:solidFill>
                  <a:srgbClr val="888888"/>
                </a:solidFill>
                <a:latin typeface="Calibri"/>
                <a:ea typeface="Calibri"/>
                <a:cs typeface="Calibri"/>
                <a:sym typeface="Calibri"/>
              </a:defRPr>
            </a:lvl1pPr>
            <a:lvl2pPr marL="0" marR="0" lvl="1" indent="0" algn="r" rtl="0">
              <a:spcBef>
                <a:spcPts val="0"/>
              </a:spcBef>
              <a:buNone/>
              <a:defRPr sz="1599" b="0" i="0" u="none" strike="noStrike" cap="none">
                <a:solidFill>
                  <a:srgbClr val="888888"/>
                </a:solidFill>
                <a:latin typeface="Calibri"/>
                <a:ea typeface="Calibri"/>
                <a:cs typeface="Calibri"/>
                <a:sym typeface="Calibri"/>
              </a:defRPr>
            </a:lvl2pPr>
            <a:lvl3pPr marL="0" marR="0" lvl="2" indent="0" algn="r" rtl="0">
              <a:spcBef>
                <a:spcPts val="0"/>
              </a:spcBef>
              <a:buNone/>
              <a:defRPr sz="1599" b="0" i="0" u="none" strike="noStrike" cap="none">
                <a:solidFill>
                  <a:srgbClr val="888888"/>
                </a:solidFill>
                <a:latin typeface="Calibri"/>
                <a:ea typeface="Calibri"/>
                <a:cs typeface="Calibri"/>
                <a:sym typeface="Calibri"/>
              </a:defRPr>
            </a:lvl3pPr>
            <a:lvl4pPr marL="0" marR="0" lvl="3" indent="0" algn="r" rtl="0">
              <a:spcBef>
                <a:spcPts val="0"/>
              </a:spcBef>
              <a:buNone/>
              <a:defRPr sz="1599" b="0" i="0" u="none" strike="noStrike" cap="none">
                <a:solidFill>
                  <a:srgbClr val="888888"/>
                </a:solidFill>
                <a:latin typeface="Calibri"/>
                <a:ea typeface="Calibri"/>
                <a:cs typeface="Calibri"/>
                <a:sym typeface="Calibri"/>
              </a:defRPr>
            </a:lvl4pPr>
            <a:lvl5pPr marL="0" marR="0" lvl="4" indent="0" algn="r" rtl="0">
              <a:spcBef>
                <a:spcPts val="0"/>
              </a:spcBef>
              <a:buNone/>
              <a:defRPr sz="1599" b="0" i="0" u="none" strike="noStrike" cap="none">
                <a:solidFill>
                  <a:srgbClr val="888888"/>
                </a:solidFill>
                <a:latin typeface="Calibri"/>
                <a:ea typeface="Calibri"/>
                <a:cs typeface="Calibri"/>
                <a:sym typeface="Calibri"/>
              </a:defRPr>
            </a:lvl5pPr>
            <a:lvl6pPr marL="0" marR="0" lvl="5" indent="0" algn="r" rtl="0">
              <a:spcBef>
                <a:spcPts val="0"/>
              </a:spcBef>
              <a:buNone/>
              <a:defRPr sz="1599" b="0" i="0" u="none" strike="noStrike" cap="none">
                <a:solidFill>
                  <a:srgbClr val="888888"/>
                </a:solidFill>
                <a:latin typeface="Calibri"/>
                <a:ea typeface="Calibri"/>
                <a:cs typeface="Calibri"/>
                <a:sym typeface="Calibri"/>
              </a:defRPr>
            </a:lvl6pPr>
            <a:lvl7pPr marL="0" marR="0" lvl="6" indent="0" algn="r" rtl="0">
              <a:spcBef>
                <a:spcPts val="0"/>
              </a:spcBef>
              <a:buNone/>
              <a:defRPr sz="1599" b="0" i="0" u="none" strike="noStrike" cap="none">
                <a:solidFill>
                  <a:srgbClr val="888888"/>
                </a:solidFill>
                <a:latin typeface="Calibri"/>
                <a:ea typeface="Calibri"/>
                <a:cs typeface="Calibri"/>
                <a:sym typeface="Calibri"/>
              </a:defRPr>
            </a:lvl7pPr>
            <a:lvl8pPr marL="0" marR="0" lvl="7" indent="0" algn="r" rtl="0">
              <a:spcBef>
                <a:spcPts val="0"/>
              </a:spcBef>
              <a:buNone/>
              <a:defRPr sz="1599" b="0" i="0" u="none" strike="noStrike" cap="none">
                <a:solidFill>
                  <a:srgbClr val="888888"/>
                </a:solidFill>
                <a:latin typeface="Calibri"/>
                <a:ea typeface="Calibri"/>
                <a:cs typeface="Calibri"/>
                <a:sym typeface="Calibri"/>
              </a:defRPr>
            </a:lvl8pPr>
            <a:lvl9pPr marL="0" marR="0" lvl="8" indent="0" algn="r" rtl="0">
              <a:spcBef>
                <a:spcPts val="0"/>
              </a:spcBef>
              <a:buNone/>
              <a:defRPr sz="15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16" name="Google Shape;16;p60"/>
          <p:cNvGrpSpPr/>
          <p:nvPr/>
        </p:nvGrpSpPr>
        <p:grpSpPr>
          <a:xfrm>
            <a:off x="10777976" y="223305"/>
            <a:ext cx="1179560" cy="185138"/>
            <a:chOff x="7919542" y="328894"/>
            <a:chExt cx="957000" cy="150345"/>
          </a:xfrm>
        </p:grpSpPr>
        <p:pic>
          <p:nvPicPr>
            <p:cNvPr id="17" name="Google Shape;17;p60"/>
            <p:cNvPicPr preferRelativeResize="0"/>
            <p:nvPr/>
          </p:nvPicPr>
          <p:blipFill rotWithShape="1">
            <a:blip r:embed="rId15">
              <a:alphaModFix/>
            </a:blip>
            <a:srcRect/>
            <a:stretch/>
          </p:blipFill>
          <p:spPr>
            <a:xfrm>
              <a:off x="7919542" y="345210"/>
              <a:ext cx="498247" cy="134029"/>
            </a:xfrm>
            <a:prstGeom prst="rect">
              <a:avLst/>
            </a:prstGeom>
            <a:noFill/>
            <a:ln>
              <a:noFill/>
            </a:ln>
          </p:spPr>
        </p:pic>
        <p:pic>
          <p:nvPicPr>
            <p:cNvPr id="18" name="Google Shape;18;p60" descr="mba.png"/>
            <p:cNvPicPr preferRelativeResize="0"/>
            <p:nvPr/>
          </p:nvPicPr>
          <p:blipFill rotWithShape="1">
            <a:blip r:embed="rId16">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2" name="Google Shape;9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3" name="Google Shape;9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4" name="Google Shape;9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95" name="Google Shape;95;p63"/>
          <p:cNvGrpSpPr/>
          <p:nvPr/>
        </p:nvGrpSpPr>
        <p:grpSpPr>
          <a:xfrm>
            <a:off x="10773645" y="223306"/>
            <a:ext cx="1178469" cy="185138"/>
            <a:chOff x="7919542" y="328894"/>
            <a:chExt cx="957000" cy="150345"/>
          </a:xfrm>
        </p:grpSpPr>
        <p:pic>
          <p:nvPicPr>
            <p:cNvPr id="96" name="Google Shape;96;p63"/>
            <p:cNvPicPr preferRelativeResize="0"/>
            <p:nvPr/>
          </p:nvPicPr>
          <p:blipFill rotWithShape="1">
            <a:blip r:embed="rId13">
              <a:alphaModFix/>
            </a:blip>
            <a:srcRect/>
            <a:stretch/>
          </p:blipFill>
          <p:spPr>
            <a:xfrm>
              <a:off x="7919542" y="345210"/>
              <a:ext cx="498247" cy="134029"/>
            </a:xfrm>
            <a:prstGeom prst="rect">
              <a:avLst/>
            </a:prstGeom>
            <a:noFill/>
            <a:ln>
              <a:noFill/>
            </a:ln>
          </p:spPr>
        </p:pic>
        <p:pic>
          <p:nvPicPr>
            <p:cNvPr id="97" name="Google Shape;97;p63" descr="mba.png"/>
            <p:cNvPicPr preferRelativeResize="0"/>
            <p:nvPr/>
          </p:nvPicPr>
          <p:blipFill rotWithShape="1">
            <a:blip r:embed="rId14">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 descr="fiap_elemento1.png">
            <a:extLst>
              <a:ext uri="{FF2B5EF4-FFF2-40B4-BE49-F238E27FC236}">
                <a16:creationId xmlns:a16="http://schemas.microsoft.com/office/drawing/2014/main" id="{BC1E70F3-7777-5A4C-A91B-972B92D521D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1655"/>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5/1/25</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grpSp>
        <p:nvGrpSpPr>
          <p:cNvPr id="11" name="Group 5">
            <a:extLst>
              <a:ext uri="{FF2B5EF4-FFF2-40B4-BE49-F238E27FC236}">
                <a16:creationId xmlns:a16="http://schemas.microsoft.com/office/drawing/2014/main" id="{2287E5D5-86AA-BA41-AD5B-C512E4ADA64F}"/>
              </a:ext>
            </a:extLst>
          </p:cNvPr>
          <p:cNvGrpSpPr/>
          <p:nvPr userDrawn="1"/>
        </p:nvGrpSpPr>
        <p:grpSpPr>
          <a:xfrm>
            <a:off x="10777976" y="223305"/>
            <a:ext cx="1179560" cy="185138"/>
            <a:chOff x="7919542" y="328894"/>
            <a:chExt cx="957000" cy="150345"/>
          </a:xfrm>
        </p:grpSpPr>
        <p:pic>
          <p:nvPicPr>
            <p:cNvPr id="13" name="Imagem 1">
              <a:extLst>
                <a:ext uri="{FF2B5EF4-FFF2-40B4-BE49-F238E27FC236}">
                  <a16:creationId xmlns:a16="http://schemas.microsoft.com/office/drawing/2014/main" id="{88405014-CFAE-AA46-826B-C6318AB3B45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45D96DEE-F149-EB4A-95B1-85F69FCBE1C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93531552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hyperlink" Target="https://www.kaggle.com/datasets/misrakahmed/vegetable-image-dataset" TargetMode="External"/><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hyperlink" Target="https://github.com/michelpf/dataset-vegetables" TargetMode="External"/><Relationship Id="rId9"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datasets/biancaferreira/african-wildlife"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hyperlink" Target="https://github.com/michelpf/dataset-animal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9.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hyperlink" Target="https://s3.us-east-1.amazonaws.com/fiap-cognitive-platforms/text-to-audio/.3ecf5549-0d86-45e4-9f15-e5e3188d04af.mp3"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1.svg"/></Relationships>
</file>

<file path=ppt/slides/_rels/slide4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48.xml"/><Relationship Id="rId16" Type="http://schemas.openxmlformats.org/officeDocument/2006/relationships/image" Target="../media/image63.svg"/><Relationship Id="rId1" Type="http://schemas.openxmlformats.org/officeDocument/2006/relationships/slideLayout" Target="../slideLayouts/slideLayout13.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18" Type="http://schemas.openxmlformats.org/officeDocument/2006/relationships/image" Target="../media/image7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52.xml"/><Relationship Id="rId16"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66.svg"/><Relationship Id="rId11" Type="http://schemas.openxmlformats.org/officeDocument/2006/relationships/image" Target="../media/image71.svg"/><Relationship Id="rId5" Type="http://schemas.openxmlformats.org/officeDocument/2006/relationships/image" Target="../media/image65.png"/><Relationship Id="rId15" Type="http://schemas.openxmlformats.org/officeDocument/2006/relationships/image" Target="../media/image75.svg"/><Relationship Id="rId10" Type="http://schemas.openxmlformats.org/officeDocument/2006/relationships/image" Target="../media/image70.png"/><Relationship Id="rId19" Type="http://schemas.openxmlformats.org/officeDocument/2006/relationships/image" Target="../media/image79.svg"/><Relationship Id="rId4" Type="http://schemas.openxmlformats.org/officeDocument/2006/relationships/image" Target="../media/image51.svg"/><Relationship Id="rId9" Type="http://schemas.openxmlformats.org/officeDocument/2006/relationships/image" Target="../media/image69.png"/><Relationship Id="rId1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82.sv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6.svg"/><Relationship Id="rId11" Type="http://schemas.openxmlformats.org/officeDocument/2006/relationships/image" Target="../media/image73.sv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51.svg"/><Relationship Id="rId9" Type="http://schemas.openxmlformats.org/officeDocument/2006/relationships/image" Target="../media/image69.png"/><Relationship Id="rId1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hyperlink" Target="https://docs.streamlit.io/library/api-reference/widgets"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s://restfulapi.net/http-status-codes/"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cursos.alura.com.br/course/pandas-limpeza-tratamento-dados"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hyperlink" Target="https://cursos.alura.com.br/course/streamlit-construindo-dashboard-interativo" TargetMode="External"/><Relationship Id="rId4" Type="http://schemas.openxmlformats.org/officeDocument/2006/relationships/hyperlink" Target="https://cursos.alura.com.br/course/machine-learning-utilizando-chatgpt-assistent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
          <p:cNvPicPr preferRelativeResize="0"/>
          <p:nvPr/>
        </p:nvPicPr>
        <p:blipFill rotWithShape="1">
          <a:blip r:embed="rId3">
            <a:alphaModFix/>
          </a:blip>
          <a:srcRect/>
          <a:stretch/>
        </p:blipFill>
        <p:spPr>
          <a:xfrm>
            <a:off x="-5641" y="-6344"/>
            <a:ext cx="12203282" cy="6864345"/>
          </a:xfrm>
          <a:prstGeom prst="rect">
            <a:avLst/>
          </a:prstGeom>
          <a:noFill/>
          <a:ln>
            <a:noFill/>
          </a:ln>
        </p:spPr>
      </p:pic>
      <p:pic>
        <p:nvPicPr>
          <p:cNvPr id="172" name="Google Shape;172;p1"/>
          <p:cNvPicPr preferRelativeResize="0"/>
          <p:nvPr/>
        </p:nvPicPr>
        <p:blipFill rotWithShape="1">
          <a:blip r:embed="rId4">
            <a:alphaModFix/>
          </a:blip>
          <a:srcRect/>
          <a:stretch/>
        </p:blipFill>
        <p:spPr>
          <a:xfrm>
            <a:off x="4891055" y="1356452"/>
            <a:ext cx="2409891" cy="648261"/>
          </a:xfrm>
          <a:prstGeom prst="rect">
            <a:avLst/>
          </a:prstGeom>
          <a:noFill/>
          <a:ln>
            <a:noFill/>
          </a:ln>
        </p:spPr>
      </p:pic>
      <p:pic>
        <p:nvPicPr>
          <p:cNvPr id="173" name="Google Shape;173;p1" descr="fiap_elemento1.png"/>
          <p:cNvPicPr preferRelativeResize="0"/>
          <p:nvPr/>
        </p:nvPicPr>
        <p:blipFill rotWithShape="1">
          <a:blip r:embed="rId5">
            <a:alphaModFix/>
          </a:blip>
          <a:srcRect/>
          <a:stretch/>
        </p:blipFill>
        <p:spPr>
          <a:xfrm>
            <a:off x="5639" y="0"/>
            <a:ext cx="12180722" cy="68516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4FEFEF0C-C5A2-D4D2-1E97-117032B658F4}"/>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BA06C8B2-7D73-2C61-0096-64E1B461EAF4}"/>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CUSTOM LABELS</a:t>
            </a:r>
          </a:p>
        </p:txBody>
      </p:sp>
      <p:sp>
        <p:nvSpPr>
          <p:cNvPr id="5" name="Google Shape;411;p22">
            <a:extLst>
              <a:ext uri="{FF2B5EF4-FFF2-40B4-BE49-F238E27FC236}">
                <a16:creationId xmlns:a16="http://schemas.microsoft.com/office/drawing/2014/main" id="{4BA6A27C-34C9-1545-A6D6-B4D645E796B8}"/>
              </a:ext>
            </a:extLst>
          </p:cNvPr>
          <p:cNvSpPr txBox="1"/>
          <p:nvPr/>
        </p:nvSpPr>
        <p:spPr>
          <a:xfrm>
            <a:off x="323850" y="981075"/>
            <a:ext cx="11563350"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Detecção de objetos permite identificar na imagem regiões específicas e delimitar por caixas delimitadoras. Em uma imagem é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poss</a:t>
            </a:r>
            <a:r>
              <a:rPr lang="pt-BR" sz="1800" dirty="0" err="1">
                <a:solidFill>
                  <a:srgbClr val="94A2AC"/>
                </a:solidFill>
                <a:latin typeface="Roboto"/>
                <a:ea typeface="Roboto"/>
                <a:cs typeface="Roboto"/>
                <a:sym typeface="Roboto"/>
              </a:rPr>
              <a:t>ível</a:t>
            </a:r>
            <a:r>
              <a:rPr lang="pt-BR" sz="1800" dirty="0">
                <a:solidFill>
                  <a:srgbClr val="94A2AC"/>
                </a:solidFill>
                <a:latin typeface="Roboto"/>
                <a:ea typeface="Roboto"/>
                <a:cs typeface="Roboto"/>
                <a:sym typeface="Roboto"/>
              </a:rPr>
              <a:t> ter inúmeras classes de objetos.</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1026" name="Picture 2" descr="Getting started with Amazon Rekognition Custom Labels - Rekognition">
            <a:extLst>
              <a:ext uri="{FF2B5EF4-FFF2-40B4-BE49-F238E27FC236}">
                <a16:creationId xmlns:a16="http://schemas.microsoft.com/office/drawing/2014/main" id="{7EE09465-A47D-ED23-A885-83460B33F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794" y="2618981"/>
            <a:ext cx="7061677" cy="2640453"/>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E3A9B091-98FC-A80A-18A9-98C69DC24995}"/>
              </a:ext>
            </a:extLst>
          </p:cNvPr>
          <p:cNvSpPr txBox="1"/>
          <p:nvPr/>
        </p:nvSpPr>
        <p:spPr>
          <a:xfrm>
            <a:off x="125896" y="6435886"/>
            <a:ext cx="7918174" cy="307777"/>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https://docs.aws.amazon.com/rekognition/latest/customlabels-dg/getting-started.html</a:t>
            </a:r>
          </a:p>
        </p:txBody>
      </p:sp>
    </p:spTree>
    <p:extLst>
      <p:ext uri="{BB962C8B-B14F-4D97-AF65-F5344CB8AC3E}">
        <p14:creationId xmlns:p14="http://schemas.microsoft.com/office/powerpoint/2010/main" val="315006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6C8EDBA2-A40F-B2B4-1764-9C573B5C6FAF}"/>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0A8AFF78-5146-46C9-25EC-A8968629659F}"/>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CUSTOM LABELS</a:t>
            </a:r>
          </a:p>
        </p:txBody>
      </p:sp>
      <p:sp>
        <p:nvSpPr>
          <p:cNvPr id="5" name="Google Shape;411;p22">
            <a:extLst>
              <a:ext uri="{FF2B5EF4-FFF2-40B4-BE49-F238E27FC236}">
                <a16:creationId xmlns:a16="http://schemas.microsoft.com/office/drawing/2014/main" id="{3DC0AB58-026D-C0C9-5896-012D78DA4322}"/>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classificação baseado em rótulos analisa a imagem como um todo</a:t>
            </a:r>
            <a:r>
              <a:rPr lang="pt-BR" sz="1800" dirty="0">
                <a:solidFill>
                  <a:srgbClr val="94A2AC"/>
                </a:solidFill>
                <a:latin typeface="Roboto"/>
                <a:ea typeface="Roboto"/>
                <a:cs typeface="Roboto"/>
                <a:sym typeface="Roboto"/>
              </a:rPr>
              <a:t>, atribuindo uma classe para cada uma delas.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t>
            </a:r>
            <a:r>
              <a:rPr lang="pt-BR" sz="1800" dirty="0">
                <a:solidFill>
                  <a:srgbClr val="94A2AC"/>
                </a:solidFill>
                <a:latin typeface="Roboto"/>
                <a:ea typeface="Roboto"/>
                <a:cs typeface="Roboto"/>
                <a:sym typeface="Roboto"/>
              </a:rPr>
              <a:t>No caso abaixo, uma única classe classifica uma imagem de </a:t>
            </a:r>
            <a:r>
              <a:rPr lang="pt-BR" sz="1800" dirty="0" err="1">
                <a:solidFill>
                  <a:srgbClr val="94A2AC"/>
                </a:solidFill>
                <a:latin typeface="Roboto"/>
                <a:ea typeface="Roboto"/>
                <a:cs typeface="Roboto"/>
                <a:sym typeface="Roboto"/>
              </a:rPr>
              <a:t>raio-x</a:t>
            </a:r>
            <a:r>
              <a:rPr lang="pt-BR" sz="1800" dirty="0">
                <a:solidFill>
                  <a:srgbClr val="94A2AC"/>
                </a:solidFill>
                <a:latin typeface="Roboto"/>
                <a:ea typeface="Roboto"/>
                <a:cs typeface="Roboto"/>
                <a:sym typeface="Roboto"/>
              </a:rPr>
              <a:t> de pulmão de uma pessoa controle (sem enfermidade) contra uma outra com pneumonia.</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CaixaDeTexto 2">
            <a:extLst>
              <a:ext uri="{FF2B5EF4-FFF2-40B4-BE49-F238E27FC236}">
                <a16:creationId xmlns:a16="http://schemas.microsoft.com/office/drawing/2014/main" id="{BC308DEC-EBE4-F2B0-8066-E4C8B828ECCF}"/>
              </a:ext>
            </a:extLst>
          </p:cNvPr>
          <p:cNvSpPr txBox="1"/>
          <p:nvPr/>
        </p:nvSpPr>
        <p:spPr>
          <a:xfrm>
            <a:off x="125896" y="6435886"/>
            <a:ext cx="7918174" cy="307777"/>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https://www.easymlpocs.com/usecases/pneumonia</a:t>
            </a:r>
          </a:p>
        </p:txBody>
      </p:sp>
      <p:pic>
        <p:nvPicPr>
          <p:cNvPr id="3074" name="Picture 2" descr="Pneumonia detection from Chest X-ray images using Rekognition Custom Labels">
            <a:extLst>
              <a:ext uri="{FF2B5EF4-FFF2-40B4-BE49-F238E27FC236}">
                <a16:creationId xmlns:a16="http://schemas.microsoft.com/office/drawing/2014/main" id="{D43E6D61-A1D7-C697-56B4-A57342460B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62" t="54009" r="53701" b="20097"/>
          <a:stretch/>
        </p:blipFill>
        <p:spPr bwMode="auto">
          <a:xfrm>
            <a:off x="2191181" y="2490161"/>
            <a:ext cx="3538333" cy="27808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neumonia detection from Chest X-ray images using Rekognition Custom Labels">
            <a:extLst>
              <a:ext uri="{FF2B5EF4-FFF2-40B4-BE49-F238E27FC236}">
                <a16:creationId xmlns:a16="http://schemas.microsoft.com/office/drawing/2014/main" id="{14011237-B232-7ECE-AABA-57817A62F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5" t="54009" r="28401" b="20097"/>
          <a:stretch/>
        </p:blipFill>
        <p:spPr bwMode="auto">
          <a:xfrm>
            <a:off x="6027063" y="2490160"/>
            <a:ext cx="3631719" cy="278085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26FECF17-16EA-9030-C7DA-94E5886CB045}"/>
              </a:ext>
            </a:extLst>
          </p:cNvPr>
          <p:cNvSpPr/>
          <p:nvPr/>
        </p:nvSpPr>
        <p:spPr>
          <a:xfrm>
            <a:off x="2191180" y="5271019"/>
            <a:ext cx="3538333"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controle</a:t>
            </a:r>
          </a:p>
        </p:txBody>
      </p:sp>
      <p:sp>
        <p:nvSpPr>
          <p:cNvPr id="7" name="Retângulo 6">
            <a:extLst>
              <a:ext uri="{FF2B5EF4-FFF2-40B4-BE49-F238E27FC236}">
                <a16:creationId xmlns:a16="http://schemas.microsoft.com/office/drawing/2014/main" id="{4991ECF4-4660-0C8C-A07A-309EBD460271}"/>
              </a:ext>
            </a:extLst>
          </p:cNvPr>
          <p:cNvSpPr/>
          <p:nvPr/>
        </p:nvSpPr>
        <p:spPr>
          <a:xfrm>
            <a:off x="6027062" y="5271019"/>
            <a:ext cx="3581227"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pneumonia</a:t>
            </a:r>
          </a:p>
        </p:txBody>
      </p:sp>
    </p:spTree>
    <p:extLst>
      <p:ext uri="{BB962C8B-B14F-4D97-AF65-F5344CB8AC3E}">
        <p14:creationId xmlns:p14="http://schemas.microsoft.com/office/powerpoint/2010/main" val="428827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D26B9CEB-8AF7-D1A5-8310-6FE5F22682C4}"/>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90DECCD9-C34E-3D83-8872-56001EEBFDD5}"/>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CUSTOM LABELS</a:t>
            </a:r>
          </a:p>
        </p:txBody>
      </p:sp>
      <p:sp>
        <p:nvSpPr>
          <p:cNvPr id="5" name="Google Shape;411;p22">
            <a:extLst>
              <a:ext uri="{FF2B5EF4-FFF2-40B4-BE49-F238E27FC236}">
                <a16:creationId xmlns:a16="http://schemas.microsoft.com/office/drawing/2014/main" id="{D259C241-57BE-7D0C-BD8A-60F8AA7353BD}"/>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É possível combinar a API padrão, detector de objetos, junto com o Custom </a:t>
            </a:r>
            <a:r>
              <a:rPr lang="pt-BR" sz="1800" dirty="0" err="1">
                <a:solidFill>
                  <a:srgbClr val="94A2AC"/>
                </a:solidFill>
                <a:latin typeface="Roboto"/>
                <a:ea typeface="Roboto"/>
                <a:cs typeface="Roboto"/>
                <a:sym typeface="Roboto"/>
              </a:rPr>
              <a:t>Labels</a:t>
            </a:r>
            <a:r>
              <a:rPr lang="pt-BR" sz="1800" dirty="0">
                <a:solidFill>
                  <a:srgbClr val="94A2AC"/>
                </a:solidFill>
                <a:latin typeface="Roboto"/>
                <a:ea typeface="Roboto"/>
                <a:cs typeface="Roboto"/>
                <a:sym typeface="Roboto"/>
              </a:rPr>
              <a:t>.</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primeira análise pode servir para encontrar uma região de interesse, e então aplicar o segundo modelo para detalhar o objeto.</a:t>
            </a:r>
          </a:p>
        </p:txBody>
      </p:sp>
      <p:pic>
        <p:nvPicPr>
          <p:cNvPr id="2" name="Picture 2" descr="Announcing Amazon Rekognition Custom Labels | AWS Machine Learning Blog">
            <a:extLst>
              <a:ext uri="{FF2B5EF4-FFF2-40B4-BE49-F238E27FC236}">
                <a16:creationId xmlns:a16="http://schemas.microsoft.com/office/drawing/2014/main" id="{D9D4F2C8-0912-F035-9256-6EC4C512E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4" t="4530" r="46000" b="43658"/>
          <a:stretch/>
        </p:blipFill>
        <p:spPr bwMode="auto">
          <a:xfrm>
            <a:off x="1590261" y="2619152"/>
            <a:ext cx="2271979" cy="14439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nnouncing Amazon Rekognition Custom Labels | AWS Machine Learning Blog">
            <a:extLst>
              <a:ext uri="{FF2B5EF4-FFF2-40B4-BE49-F238E27FC236}">
                <a16:creationId xmlns:a16="http://schemas.microsoft.com/office/drawing/2014/main" id="{C74DDF98-1AC8-816C-06B0-8B32AFD699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26" r="22609" b="43659"/>
          <a:stretch/>
        </p:blipFill>
        <p:spPr bwMode="auto">
          <a:xfrm>
            <a:off x="4839165" y="2609994"/>
            <a:ext cx="2111599" cy="14593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nouncing Amazon Rekognition Custom Labels | AWS Machine Learning Blog">
            <a:extLst>
              <a:ext uri="{FF2B5EF4-FFF2-40B4-BE49-F238E27FC236}">
                <a16:creationId xmlns:a16="http://schemas.microsoft.com/office/drawing/2014/main" id="{0CB1BEBC-763C-AEA4-D42C-FACDD2A43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35" r="696" b="44747"/>
          <a:stretch/>
        </p:blipFill>
        <p:spPr bwMode="auto">
          <a:xfrm>
            <a:off x="8293478" y="2649445"/>
            <a:ext cx="2011593" cy="141367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E5DCC7F0-2D15-9344-AA33-242D60C37EAA}"/>
              </a:ext>
            </a:extLst>
          </p:cNvPr>
          <p:cNvSpPr/>
          <p:nvPr/>
        </p:nvSpPr>
        <p:spPr>
          <a:xfrm>
            <a:off x="1590261" y="4190373"/>
            <a:ext cx="2352560" cy="4074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Machine </a:t>
            </a: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Parts</a:t>
            </a:r>
            <a:endPar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8" name="Retângulo 7">
            <a:extLst>
              <a:ext uri="{FF2B5EF4-FFF2-40B4-BE49-F238E27FC236}">
                <a16:creationId xmlns:a16="http://schemas.microsoft.com/office/drawing/2014/main" id="{195D6188-821F-146F-0AC8-B4D182298124}"/>
              </a:ext>
            </a:extLst>
          </p:cNvPr>
          <p:cNvSpPr/>
          <p:nvPr/>
        </p:nvSpPr>
        <p:spPr>
          <a:xfrm>
            <a:off x="4759501" y="4196465"/>
            <a:ext cx="2352560" cy="4074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Machine </a:t>
            </a: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Parts</a:t>
            </a:r>
            <a:endPar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9" name="Retângulo 8">
            <a:extLst>
              <a:ext uri="{FF2B5EF4-FFF2-40B4-BE49-F238E27FC236}">
                <a16:creationId xmlns:a16="http://schemas.microsoft.com/office/drawing/2014/main" id="{56ACA510-F89C-A502-CD66-FDFDFCB66A26}"/>
              </a:ext>
            </a:extLst>
          </p:cNvPr>
          <p:cNvSpPr/>
          <p:nvPr/>
        </p:nvSpPr>
        <p:spPr>
          <a:xfrm>
            <a:off x="8122994" y="4157682"/>
            <a:ext cx="2352560" cy="4074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Machine </a:t>
            </a: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Parts</a:t>
            </a:r>
            <a:endPar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0" name="Retângulo 9">
            <a:extLst>
              <a:ext uri="{FF2B5EF4-FFF2-40B4-BE49-F238E27FC236}">
                <a16:creationId xmlns:a16="http://schemas.microsoft.com/office/drawing/2014/main" id="{6F9FB276-740B-8273-C163-54D366CCC917}"/>
              </a:ext>
            </a:extLst>
          </p:cNvPr>
          <p:cNvSpPr/>
          <p:nvPr/>
        </p:nvSpPr>
        <p:spPr>
          <a:xfrm>
            <a:off x="1590261" y="4723384"/>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Turbocharger</a:t>
            </a:r>
            <a:endPar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1" name="Retângulo 10">
            <a:extLst>
              <a:ext uri="{FF2B5EF4-FFF2-40B4-BE49-F238E27FC236}">
                <a16:creationId xmlns:a16="http://schemas.microsoft.com/office/drawing/2014/main" id="{31841A06-3472-2C82-F6BD-48A3F83D919A}"/>
              </a:ext>
            </a:extLst>
          </p:cNvPr>
          <p:cNvSpPr/>
          <p:nvPr/>
        </p:nvSpPr>
        <p:spPr>
          <a:xfrm>
            <a:off x="4759501" y="4723384"/>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Torque Converter</a:t>
            </a:r>
          </a:p>
        </p:txBody>
      </p:sp>
      <p:sp>
        <p:nvSpPr>
          <p:cNvPr id="12" name="Retângulo 11">
            <a:extLst>
              <a:ext uri="{FF2B5EF4-FFF2-40B4-BE49-F238E27FC236}">
                <a16:creationId xmlns:a16="http://schemas.microsoft.com/office/drawing/2014/main" id="{D609D7A2-88C2-2B6A-2FFD-E7E0E456570B}"/>
              </a:ext>
            </a:extLst>
          </p:cNvPr>
          <p:cNvSpPr/>
          <p:nvPr/>
        </p:nvSpPr>
        <p:spPr>
          <a:xfrm>
            <a:off x="8122994" y="4723384"/>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Crankshaft</a:t>
            </a:r>
            <a:endPar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4" name="CaixaDeTexto 13">
            <a:extLst>
              <a:ext uri="{FF2B5EF4-FFF2-40B4-BE49-F238E27FC236}">
                <a16:creationId xmlns:a16="http://schemas.microsoft.com/office/drawing/2014/main" id="{8B90F117-F17A-125E-CA11-82514F80BF50}"/>
              </a:ext>
            </a:extLst>
          </p:cNvPr>
          <p:cNvSpPr txBox="1"/>
          <p:nvPr/>
        </p:nvSpPr>
        <p:spPr>
          <a:xfrm>
            <a:off x="4476774" y="5272672"/>
            <a:ext cx="3389658" cy="307777"/>
          </a:xfrm>
          <a:prstGeom prst="rect">
            <a:avLst/>
          </a:prstGeom>
          <a:noFill/>
        </p:spPr>
        <p:txBody>
          <a:bodyPr wrap="square">
            <a:spAutoFit/>
          </a:bodyPr>
          <a:lstStyle/>
          <a:p>
            <a:r>
              <a:rPr kumimoji="0" lang="pt-BR" sz="1400" b="0" i="0" u="none" strike="noStrike" kern="0" cap="none" spc="0" normalizeH="0" baseline="0" noProof="0" dirty="0" err="1">
                <a:ln>
                  <a:noFill/>
                </a:ln>
                <a:solidFill>
                  <a:schemeClr val="accent4"/>
                </a:solidFill>
                <a:effectLst/>
                <a:uLnTx/>
                <a:uFillTx/>
                <a:latin typeface="Roboto"/>
                <a:ea typeface="Roboto"/>
                <a:cs typeface="Roboto"/>
                <a:sym typeface="Roboto"/>
              </a:rPr>
              <a:t>Rekognition</a:t>
            </a:r>
            <a:r>
              <a:rPr kumimoji="0" lang="pt-BR" sz="1400" b="0" i="0" u="none" strike="noStrike" kern="0" cap="none" spc="0" normalizeH="0" baseline="0" noProof="0" dirty="0">
                <a:ln>
                  <a:noFill/>
                </a:ln>
                <a:solidFill>
                  <a:schemeClr val="accent4"/>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chemeClr val="accent4"/>
                </a:solidFill>
                <a:effectLst/>
                <a:uLnTx/>
                <a:uFillTx/>
                <a:latin typeface="Roboto"/>
                <a:ea typeface="Roboto"/>
                <a:cs typeface="Roboto"/>
                <a:sym typeface="Roboto"/>
              </a:rPr>
              <a:t>Object</a:t>
            </a:r>
            <a:r>
              <a:rPr kumimoji="0" lang="pt-BR" sz="1400" b="0" i="0" u="none" strike="noStrike" kern="0" cap="none" spc="0" normalizeH="0" baseline="0" noProof="0" dirty="0">
                <a:ln>
                  <a:noFill/>
                </a:ln>
                <a:solidFill>
                  <a:schemeClr val="accent4"/>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chemeClr val="accent4"/>
                </a:solidFill>
                <a:effectLst/>
                <a:uLnTx/>
                <a:uFillTx/>
                <a:latin typeface="Roboto"/>
                <a:ea typeface="Roboto"/>
                <a:cs typeface="Roboto"/>
                <a:sym typeface="Roboto"/>
              </a:rPr>
              <a:t>and</a:t>
            </a:r>
            <a:r>
              <a:rPr kumimoji="0" lang="pt-BR" sz="1400" b="0" i="0" u="none" strike="noStrike" kern="0" cap="none" spc="0" normalizeH="0" baseline="0" noProof="0" dirty="0">
                <a:ln>
                  <a:noFill/>
                </a:ln>
                <a:solidFill>
                  <a:schemeClr val="accent4"/>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chemeClr val="accent4"/>
                </a:solidFill>
                <a:effectLst/>
                <a:uLnTx/>
                <a:uFillTx/>
                <a:latin typeface="Roboto"/>
                <a:ea typeface="Roboto"/>
                <a:cs typeface="Roboto"/>
                <a:sym typeface="Roboto"/>
              </a:rPr>
              <a:t>Scene</a:t>
            </a:r>
            <a:r>
              <a:rPr kumimoji="0" lang="pt-BR" sz="1400" b="0" i="0" u="none" strike="noStrike" kern="0" cap="none" spc="0" normalizeH="0" baseline="0" noProof="0" dirty="0">
                <a:ln>
                  <a:noFill/>
                </a:ln>
                <a:solidFill>
                  <a:schemeClr val="accent4"/>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chemeClr val="accent4"/>
                </a:solidFill>
                <a:effectLst/>
                <a:uLnTx/>
                <a:uFillTx/>
                <a:latin typeface="Roboto"/>
                <a:ea typeface="Roboto"/>
                <a:cs typeface="Roboto"/>
                <a:sym typeface="Roboto"/>
              </a:rPr>
              <a:t>Labels</a:t>
            </a:r>
            <a:endParaRPr lang="pt-BR" dirty="0">
              <a:solidFill>
                <a:schemeClr val="accent4"/>
              </a:solidFill>
            </a:endParaRPr>
          </a:p>
        </p:txBody>
      </p:sp>
      <p:sp>
        <p:nvSpPr>
          <p:cNvPr id="15" name="CaixaDeTexto 14">
            <a:extLst>
              <a:ext uri="{FF2B5EF4-FFF2-40B4-BE49-F238E27FC236}">
                <a16:creationId xmlns:a16="http://schemas.microsoft.com/office/drawing/2014/main" id="{A53B93C6-9173-9A83-1D4C-2E73134A383F}"/>
              </a:ext>
            </a:extLst>
          </p:cNvPr>
          <p:cNvSpPr txBox="1"/>
          <p:nvPr/>
        </p:nvSpPr>
        <p:spPr>
          <a:xfrm>
            <a:off x="4476774" y="5569148"/>
            <a:ext cx="3389658" cy="307777"/>
          </a:xfrm>
          <a:prstGeom prst="rect">
            <a:avLst/>
          </a:prstGeom>
          <a:noFill/>
        </p:spPr>
        <p:txBody>
          <a:bodyPr wrap="square">
            <a:spAutoFit/>
          </a:bodyPr>
          <a:lstStyle/>
          <a:p>
            <a:r>
              <a:rPr kumimoji="0" lang="pt-BR" sz="1400" b="0" i="0" u="none" strike="noStrike" kern="0" cap="none" spc="0" normalizeH="0" baseline="0" noProof="0" dirty="0" err="1">
                <a:ln>
                  <a:noFill/>
                </a:ln>
                <a:solidFill>
                  <a:schemeClr val="accent3"/>
                </a:solidFill>
                <a:effectLst/>
                <a:uLnTx/>
                <a:uFillTx/>
                <a:latin typeface="Roboto"/>
                <a:ea typeface="Roboto"/>
                <a:cs typeface="Roboto"/>
                <a:sym typeface="Roboto"/>
              </a:rPr>
              <a:t>Rekognition</a:t>
            </a:r>
            <a:r>
              <a:rPr kumimoji="0" lang="pt-BR" sz="1400" b="0" i="0" u="none" strike="noStrike" kern="0" cap="none" spc="0" normalizeH="0" baseline="0" noProof="0" dirty="0">
                <a:ln>
                  <a:noFill/>
                </a:ln>
                <a:solidFill>
                  <a:schemeClr val="accent3"/>
                </a:solidFill>
                <a:effectLst/>
                <a:uLnTx/>
                <a:uFillTx/>
                <a:latin typeface="Roboto"/>
                <a:ea typeface="Roboto"/>
                <a:cs typeface="Roboto"/>
                <a:sym typeface="Roboto"/>
              </a:rPr>
              <a:t> Custom </a:t>
            </a:r>
            <a:r>
              <a:rPr kumimoji="0" lang="pt-BR" sz="1400" b="0" i="0" u="none" strike="noStrike" kern="0" cap="none" spc="0" normalizeH="0" baseline="0" noProof="0" dirty="0" err="1">
                <a:ln>
                  <a:noFill/>
                </a:ln>
                <a:solidFill>
                  <a:schemeClr val="accent3"/>
                </a:solidFill>
                <a:effectLst/>
                <a:uLnTx/>
                <a:uFillTx/>
                <a:latin typeface="Roboto"/>
                <a:ea typeface="Roboto"/>
                <a:cs typeface="Roboto"/>
                <a:sym typeface="Roboto"/>
              </a:rPr>
              <a:t>Labels</a:t>
            </a:r>
            <a:endParaRPr lang="pt-BR" dirty="0">
              <a:solidFill>
                <a:schemeClr val="accent3"/>
              </a:solidFill>
            </a:endParaRPr>
          </a:p>
        </p:txBody>
      </p:sp>
      <p:sp>
        <p:nvSpPr>
          <p:cNvPr id="17" name="CaixaDeTexto 16">
            <a:extLst>
              <a:ext uri="{FF2B5EF4-FFF2-40B4-BE49-F238E27FC236}">
                <a16:creationId xmlns:a16="http://schemas.microsoft.com/office/drawing/2014/main" id="{65C2D341-8F1E-1B0D-0F23-E7EC7739B3E1}"/>
              </a:ext>
            </a:extLst>
          </p:cNvPr>
          <p:cNvSpPr txBox="1"/>
          <p:nvPr/>
        </p:nvSpPr>
        <p:spPr>
          <a:xfrm>
            <a:off x="106018" y="6385155"/>
            <a:ext cx="8567530" cy="307777"/>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https://aws.amazon.com/pt/blogs/machine-learning/announcing-amazon-rekognition-custom-labels/</a:t>
            </a:r>
          </a:p>
        </p:txBody>
      </p:sp>
    </p:spTree>
    <p:extLst>
      <p:ext uri="{BB962C8B-B14F-4D97-AF65-F5344CB8AC3E}">
        <p14:creationId xmlns:p14="http://schemas.microsoft.com/office/powerpoint/2010/main" val="208282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sp>
        <p:nvSpPr>
          <p:cNvPr id="307" name="Google Shape;307;p14"/>
          <p:cNvSpPr txBox="1"/>
          <p:nvPr/>
        </p:nvSpPr>
        <p:spPr>
          <a:xfrm>
            <a:off x="6993771" y="2021429"/>
            <a:ext cx="4891778" cy="34778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Para a classificação de imagens, vamos utilizar um conjunto de exemplos de tipos de vegetais. Cada tipo possui 1000 imagens e o nome do diretório é o rótulo.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lang="pt-BR" sz="20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Este modelo não requer muitas imagens, começando com 30 é possível ter </a:t>
            </a:r>
            <a:r>
              <a:rPr lang="pt-BR" sz="2000" dirty="0">
                <a:solidFill>
                  <a:srgbClr val="94A2AC"/>
                </a:solidFill>
                <a:latin typeface="Roboto"/>
                <a:ea typeface="Roboto"/>
                <a:cs typeface="Roboto"/>
                <a:sym typeface="Roboto"/>
              </a:rPr>
              <a:t>ótimos resultados (precisão &gt; 90%).</a:t>
            </a: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Fonte </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hlinkClick r:id="rId3"/>
              </a:rPr>
              <a:t>Kaggle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também disponível neste </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hlinkClick r:id="rId4"/>
              </a:rPr>
              <a:t>repositório</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
        <p:nvSpPr>
          <p:cNvPr id="4" name="Google Shape;290;p13">
            <a:extLst>
              <a:ext uri="{FF2B5EF4-FFF2-40B4-BE49-F238E27FC236}">
                <a16:creationId xmlns:a16="http://schemas.microsoft.com/office/drawing/2014/main" id="{9CEECCFC-C3BD-EDB8-0BC2-667E3198C969}"/>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94A2AC"/>
              </a:buClr>
              <a:buSzPts val="2800"/>
              <a:buFont typeface="Roboto"/>
              <a:buNone/>
              <a:tabLst/>
              <a:defRPr/>
            </a:pPr>
            <a:r>
              <a:rPr kumimoji="0" lang="pt-BR" sz="2800" b="1" i="0" u="none" strike="noStrike" kern="0" cap="none" spc="0" normalizeH="0" baseline="0" noProof="0" dirty="0">
                <a:ln>
                  <a:noFill/>
                </a:ln>
                <a:solidFill>
                  <a:srgbClr val="E0375F"/>
                </a:solidFill>
                <a:effectLst/>
                <a:uLnTx/>
                <a:uFillTx/>
                <a:latin typeface="Roboto"/>
                <a:ea typeface="Roboto"/>
                <a:cs typeface="Roboto"/>
                <a:sym typeface="Roboto"/>
              </a:rPr>
              <a:t>CLASSIFICADOR</a:t>
            </a:r>
            <a:r>
              <a:rPr kumimoji="0" lang="pt-BR" sz="2800" b="0" i="0" u="none" strike="noStrike" kern="0" cap="none" spc="0" normalizeH="0" baseline="0" noProof="0" dirty="0">
                <a:ln>
                  <a:noFill/>
                </a:ln>
                <a:solidFill>
                  <a:srgbClr val="94A2AC"/>
                </a:solidFill>
                <a:effectLst/>
                <a:uLnTx/>
                <a:uFillTx/>
                <a:latin typeface="Roboto"/>
                <a:ea typeface="Roboto"/>
                <a:cs typeface="Roboto"/>
                <a:sym typeface="Roboto"/>
              </a:rPr>
              <a:t> DE IMAGENS COM CUSTOM LABELS</a:t>
            </a:r>
            <a:endParaRPr kumimoji="0" lang="pt-BR" sz="2800" b="0" i="0" u="none" strike="noStrike" kern="0" cap="none" spc="0" normalizeH="0" baseline="0" noProof="0" dirty="0">
              <a:ln>
                <a:noFill/>
              </a:ln>
              <a:solidFill>
                <a:srgbClr val="94A2AC"/>
              </a:solidFill>
              <a:effectLst/>
              <a:uLnTx/>
              <a:uFillTx/>
              <a:latin typeface="Roboto"/>
              <a:ea typeface="Roboto"/>
              <a:cs typeface="Roboto"/>
              <a:sym typeface="Calibri"/>
            </a:endParaRPr>
          </a:p>
        </p:txBody>
      </p:sp>
      <p:pic>
        <p:nvPicPr>
          <p:cNvPr id="3" name="Imagem 2" descr="Tomate em cima de uma planta&#10;&#10;O conteúdo gerado por IA pode estar incorreto.">
            <a:extLst>
              <a:ext uri="{FF2B5EF4-FFF2-40B4-BE49-F238E27FC236}">
                <a16:creationId xmlns:a16="http://schemas.microsoft.com/office/drawing/2014/main" id="{E0730D5B-C36A-2DD7-2B47-31EF837641FE}"/>
              </a:ext>
            </a:extLst>
          </p:cNvPr>
          <p:cNvPicPr>
            <a:picLocks noChangeAspect="1"/>
          </p:cNvPicPr>
          <p:nvPr/>
        </p:nvPicPr>
        <p:blipFill>
          <a:blip r:embed="rId5"/>
          <a:stretch>
            <a:fillRect/>
          </a:stretch>
        </p:blipFill>
        <p:spPr>
          <a:xfrm>
            <a:off x="2614999" y="1681610"/>
            <a:ext cx="2078738" cy="2078738"/>
          </a:xfrm>
          <a:prstGeom prst="rect">
            <a:avLst/>
          </a:prstGeom>
        </p:spPr>
      </p:pic>
      <p:pic>
        <p:nvPicPr>
          <p:cNvPr id="6" name="Imagem 5" descr="Pilha de panfletos azuis em cima de abóbora&#10;&#10;O conteúdo gerado por IA pode estar incorreto.">
            <a:extLst>
              <a:ext uri="{FF2B5EF4-FFF2-40B4-BE49-F238E27FC236}">
                <a16:creationId xmlns:a16="http://schemas.microsoft.com/office/drawing/2014/main" id="{5EB56CEB-F796-7BE6-2715-BC61DFD3B109}"/>
              </a:ext>
            </a:extLst>
          </p:cNvPr>
          <p:cNvPicPr>
            <a:picLocks noChangeAspect="1"/>
          </p:cNvPicPr>
          <p:nvPr/>
        </p:nvPicPr>
        <p:blipFill>
          <a:blip r:embed="rId6"/>
          <a:stretch>
            <a:fillRect/>
          </a:stretch>
        </p:blipFill>
        <p:spPr>
          <a:xfrm>
            <a:off x="455679" y="3855740"/>
            <a:ext cx="2040899" cy="2040899"/>
          </a:xfrm>
          <a:prstGeom prst="rect">
            <a:avLst/>
          </a:prstGeom>
        </p:spPr>
      </p:pic>
      <p:pic>
        <p:nvPicPr>
          <p:cNvPr id="8" name="Imagem 7" descr="Comida em cima&#10;&#10;O conteúdo gerado por IA pode estar incorreto.">
            <a:extLst>
              <a:ext uri="{FF2B5EF4-FFF2-40B4-BE49-F238E27FC236}">
                <a16:creationId xmlns:a16="http://schemas.microsoft.com/office/drawing/2014/main" id="{BBDE55A0-D4BD-C241-FD60-52D831F243FA}"/>
              </a:ext>
            </a:extLst>
          </p:cNvPr>
          <p:cNvPicPr>
            <a:picLocks noChangeAspect="1"/>
          </p:cNvPicPr>
          <p:nvPr/>
        </p:nvPicPr>
        <p:blipFill>
          <a:blip r:embed="rId7"/>
          <a:stretch>
            <a:fillRect/>
          </a:stretch>
        </p:blipFill>
        <p:spPr>
          <a:xfrm>
            <a:off x="2614999" y="3869816"/>
            <a:ext cx="2078738" cy="2040899"/>
          </a:xfrm>
          <a:prstGeom prst="rect">
            <a:avLst/>
          </a:prstGeom>
        </p:spPr>
      </p:pic>
      <p:pic>
        <p:nvPicPr>
          <p:cNvPr id="10" name="Imagem 9" descr="Frutas em cima de uma superfície verde&#10;&#10;O conteúdo gerado por IA pode estar incorreto.">
            <a:extLst>
              <a:ext uri="{FF2B5EF4-FFF2-40B4-BE49-F238E27FC236}">
                <a16:creationId xmlns:a16="http://schemas.microsoft.com/office/drawing/2014/main" id="{573250BC-BECB-91DA-18B6-5F0898810905}"/>
              </a:ext>
            </a:extLst>
          </p:cNvPr>
          <p:cNvPicPr>
            <a:picLocks noChangeAspect="1"/>
          </p:cNvPicPr>
          <p:nvPr/>
        </p:nvPicPr>
        <p:blipFill>
          <a:blip r:embed="rId8"/>
          <a:stretch>
            <a:fillRect/>
          </a:stretch>
        </p:blipFill>
        <p:spPr>
          <a:xfrm>
            <a:off x="4804385" y="1681610"/>
            <a:ext cx="2078738" cy="2078738"/>
          </a:xfrm>
          <a:prstGeom prst="rect">
            <a:avLst/>
          </a:prstGeom>
        </p:spPr>
      </p:pic>
      <p:pic>
        <p:nvPicPr>
          <p:cNvPr id="12" name="Imagem 11" descr="Pilha de frutas&#10;&#10;O conteúdo gerado por IA pode estar incorreto.">
            <a:extLst>
              <a:ext uri="{FF2B5EF4-FFF2-40B4-BE49-F238E27FC236}">
                <a16:creationId xmlns:a16="http://schemas.microsoft.com/office/drawing/2014/main" id="{E393EEF5-5297-9DC9-E46F-80DB955F7B6E}"/>
              </a:ext>
            </a:extLst>
          </p:cNvPr>
          <p:cNvPicPr>
            <a:picLocks noChangeAspect="1"/>
          </p:cNvPicPr>
          <p:nvPr/>
        </p:nvPicPr>
        <p:blipFill>
          <a:blip r:embed="rId9"/>
          <a:stretch>
            <a:fillRect/>
          </a:stretch>
        </p:blipFill>
        <p:spPr>
          <a:xfrm>
            <a:off x="469188" y="1719448"/>
            <a:ext cx="2040899" cy="2040899"/>
          </a:xfrm>
          <a:prstGeom prst="rect">
            <a:avLst/>
          </a:prstGeom>
        </p:spPr>
      </p:pic>
      <p:pic>
        <p:nvPicPr>
          <p:cNvPr id="14" name="Imagem 13" descr="Brócolis e folhas&#10;&#10;O conteúdo gerado por IA pode estar incorreto.">
            <a:extLst>
              <a:ext uri="{FF2B5EF4-FFF2-40B4-BE49-F238E27FC236}">
                <a16:creationId xmlns:a16="http://schemas.microsoft.com/office/drawing/2014/main" id="{C6F84C44-4C95-36E0-6D2E-A58ED390B781}"/>
              </a:ext>
            </a:extLst>
          </p:cNvPr>
          <p:cNvPicPr>
            <a:picLocks noChangeAspect="1"/>
          </p:cNvPicPr>
          <p:nvPr/>
        </p:nvPicPr>
        <p:blipFill>
          <a:blip r:embed="rId10"/>
          <a:stretch>
            <a:fillRect/>
          </a:stretch>
        </p:blipFill>
        <p:spPr>
          <a:xfrm>
            <a:off x="4814071" y="3841663"/>
            <a:ext cx="2069052" cy="2069052"/>
          </a:xfrm>
          <a:prstGeom prst="rect">
            <a:avLst/>
          </a:prstGeom>
        </p:spPr>
      </p:pic>
    </p:spTree>
    <p:extLst>
      <p:ext uri="{BB962C8B-B14F-4D97-AF65-F5344CB8AC3E}">
        <p14:creationId xmlns:p14="http://schemas.microsoft.com/office/powerpoint/2010/main" val="106343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5" name="Google Shape;411;p22">
            <a:extLst>
              <a:ext uri="{FF2B5EF4-FFF2-40B4-BE49-F238E27FC236}">
                <a16:creationId xmlns:a16="http://schemas.microsoft.com/office/drawing/2014/main" id="{96BB080B-7DD9-CE38-CA8A-94B93F0C6C24}"/>
              </a:ext>
            </a:extLst>
          </p:cNvPr>
          <p:cNvSpPr txBox="1"/>
          <p:nvPr/>
        </p:nvSpPr>
        <p:spPr>
          <a:xfrm>
            <a:off x="323850" y="981075"/>
            <a:ext cx="11563350" cy="1200288"/>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Para criar um projeto de classificação de imagens, acessamos pelo console o serviço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Rekognition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depois no menu lateral acessamos o Custom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Labels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Após entrar no painel do Custom </a:t>
            </a:r>
            <a:r>
              <a:rPr lang="pt-BR" sz="1800" dirty="0" err="1">
                <a:solidFill>
                  <a:srgbClr val="94A2AC"/>
                </a:solidFill>
                <a:latin typeface="Roboto"/>
                <a:ea typeface="Roboto"/>
                <a:cs typeface="Roboto"/>
                <a:sym typeface="Roboto"/>
              </a:rPr>
              <a:t>Labels</a:t>
            </a:r>
            <a:r>
              <a:rPr lang="pt-BR" sz="1800" dirty="0">
                <a:solidFill>
                  <a:srgbClr val="94A2AC"/>
                </a:solidFill>
                <a:latin typeface="Roboto"/>
                <a:ea typeface="Roboto"/>
                <a:cs typeface="Roboto"/>
                <a:sym typeface="Roboto"/>
              </a:rPr>
              <a:t>, criamos um projeto novo que servirá de base para todo o pipeline de construção do modelo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10" name="Imagem 9">
            <a:extLst>
              <a:ext uri="{FF2B5EF4-FFF2-40B4-BE49-F238E27FC236}">
                <a16:creationId xmlns:a16="http://schemas.microsoft.com/office/drawing/2014/main" id="{49ED8C0E-81F2-39B8-A680-5EEC66CA92ED}"/>
              </a:ext>
            </a:extLst>
          </p:cNvPr>
          <p:cNvPicPr>
            <a:picLocks noChangeAspect="1"/>
          </p:cNvPicPr>
          <p:nvPr/>
        </p:nvPicPr>
        <p:blipFill>
          <a:blip r:embed="rId3"/>
          <a:stretch>
            <a:fillRect/>
          </a:stretch>
        </p:blipFill>
        <p:spPr>
          <a:xfrm>
            <a:off x="391797" y="2411219"/>
            <a:ext cx="7971148" cy="3838455"/>
          </a:xfrm>
          <a:prstGeom prst="rect">
            <a:avLst/>
          </a:prstGeom>
        </p:spPr>
      </p:pic>
      <p:sp>
        <p:nvSpPr>
          <p:cNvPr id="2" name="Google Shape;410;p22">
            <a:extLst>
              <a:ext uri="{FF2B5EF4-FFF2-40B4-BE49-F238E27FC236}">
                <a16:creationId xmlns:a16="http://schemas.microsoft.com/office/drawing/2014/main" id="{CE00CE2D-DAC1-CBED-AB75-780655A5B018}"/>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b="1" dirty="0">
                <a:solidFill>
                  <a:srgbClr val="E0375F"/>
                </a:solidFill>
                <a:latin typeface="Roboto"/>
                <a:ea typeface="Roboto"/>
                <a:cs typeface="Roboto"/>
                <a:sym typeface="Roboto"/>
              </a:rPr>
              <a:t>CLASSIFICAÇÃO</a:t>
            </a:r>
            <a:r>
              <a:rPr lang="pt-BR" sz="2800" dirty="0">
                <a:solidFill>
                  <a:srgbClr val="94A2AC"/>
                </a:solidFill>
                <a:latin typeface="Roboto"/>
                <a:ea typeface="Roboto"/>
                <a:cs typeface="Roboto"/>
                <a:sym typeface="Roboto"/>
              </a:rPr>
              <a:t> DE IMAGENS</a:t>
            </a:r>
          </a:p>
        </p:txBody>
      </p:sp>
      <p:sp>
        <p:nvSpPr>
          <p:cNvPr id="3" name="Retângulo 2">
            <a:extLst>
              <a:ext uri="{FF2B5EF4-FFF2-40B4-BE49-F238E27FC236}">
                <a16:creationId xmlns:a16="http://schemas.microsoft.com/office/drawing/2014/main" id="{6190DE92-6D86-9928-FFA1-FD0D8F5ACCB4}"/>
              </a:ext>
            </a:extLst>
          </p:cNvPr>
          <p:cNvSpPr/>
          <p:nvPr/>
        </p:nvSpPr>
        <p:spPr>
          <a:xfrm>
            <a:off x="9196671" y="2411219"/>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Projeto</a:t>
            </a:r>
          </a:p>
        </p:txBody>
      </p:sp>
      <p:sp>
        <p:nvSpPr>
          <p:cNvPr id="6" name="Retângulo 5">
            <a:extLst>
              <a:ext uri="{FF2B5EF4-FFF2-40B4-BE49-F238E27FC236}">
                <a16:creationId xmlns:a16="http://schemas.microsoft.com/office/drawing/2014/main" id="{4B5C5CB2-6071-E8EA-C088-E6A38901F179}"/>
              </a:ext>
            </a:extLst>
          </p:cNvPr>
          <p:cNvSpPr/>
          <p:nvPr/>
        </p:nvSpPr>
        <p:spPr>
          <a:xfrm>
            <a:off x="9196671" y="3554904"/>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Dataset</a:t>
            </a: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 e Rotulação</a:t>
            </a:r>
          </a:p>
        </p:txBody>
      </p:sp>
      <p:sp>
        <p:nvSpPr>
          <p:cNvPr id="7" name="Retângulo 6">
            <a:extLst>
              <a:ext uri="{FF2B5EF4-FFF2-40B4-BE49-F238E27FC236}">
                <a16:creationId xmlns:a16="http://schemas.microsoft.com/office/drawing/2014/main" id="{B4FEE80E-2090-A7C1-6DF0-E4A45E15BE3B}"/>
              </a:ext>
            </a:extLst>
          </p:cNvPr>
          <p:cNvSpPr/>
          <p:nvPr/>
        </p:nvSpPr>
        <p:spPr>
          <a:xfrm>
            <a:off x="9196671" y="4698589"/>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Treinamento</a:t>
            </a:r>
          </a:p>
        </p:txBody>
      </p:sp>
      <p:sp>
        <p:nvSpPr>
          <p:cNvPr id="8" name="Retângulo 7">
            <a:extLst>
              <a:ext uri="{FF2B5EF4-FFF2-40B4-BE49-F238E27FC236}">
                <a16:creationId xmlns:a16="http://schemas.microsoft.com/office/drawing/2014/main" id="{32260AF8-B945-7B38-566A-1A5175DD45E2}"/>
              </a:ext>
            </a:extLst>
          </p:cNvPr>
          <p:cNvSpPr/>
          <p:nvPr/>
        </p:nvSpPr>
        <p:spPr>
          <a:xfrm>
            <a:off x="9196671" y="5842274"/>
            <a:ext cx="2352560" cy="407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Inferência</a:t>
            </a:r>
          </a:p>
        </p:txBody>
      </p:sp>
      <p:cxnSp>
        <p:nvCxnSpPr>
          <p:cNvPr id="11" name="Conector de Seta Reta 10">
            <a:extLst>
              <a:ext uri="{FF2B5EF4-FFF2-40B4-BE49-F238E27FC236}">
                <a16:creationId xmlns:a16="http://schemas.microsoft.com/office/drawing/2014/main" id="{9F2F465F-3026-A97B-0960-0679BD5C140B}"/>
              </a:ext>
            </a:extLst>
          </p:cNvPr>
          <p:cNvCxnSpPr>
            <a:stCxn id="3" idx="2"/>
            <a:endCxn id="6" idx="0"/>
          </p:cNvCxnSpPr>
          <p:nvPr/>
        </p:nvCxnSpPr>
        <p:spPr>
          <a:xfrm>
            <a:off x="10372951" y="2818619"/>
            <a:ext cx="0" cy="736285"/>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185D70B9-68B0-98E3-F484-0623DD4FC2EC}"/>
              </a:ext>
            </a:extLst>
          </p:cNvPr>
          <p:cNvCxnSpPr>
            <a:cxnSpLocks/>
            <a:stCxn id="6" idx="2"/>
            <a:endCxn id="7" idx="0"/>
          </p:cNvCxnSpPr>
          <p:nvPr/>
        </p:nvCxnSpPr>
        <p:spPr>
          <a:xfrm>
            <a:off x="10372951" y="3962304"/>
            <a:ext cx="0" cy="736285"/>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4BFEED66-208F-B0E8-1BAE-F9809CDD3935}"/>
              </a:ext>
            </a:extLst>
          </p:cNvPr>
          <p:cNvCxnSpPr>
            <a:cxnSpLocks/>
            <a:stCxn id="7" idx="2"/>
            <a:endCxn id="8" idx="0"/>
          </p:cNvCxnSpPr>
          <p:nvPr/>
        </p:nvCxnSpPr>
        <p:spPr>
          <a:xfrm>
            <a:off x="10372951" y="5105989"/>
            <a:ext cx="0" cy="736285"/>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893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E6CE58B4-29F3-18C8-6FE7-940DDA23FE4B}"/>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F2060C66-8651-DB5C-7D87-BD368FAE2377}"/>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primeira etapa é de criação e rotulação do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dataset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As imagens utilizadas podem estar em um </a:t>
            </a:r>
            <a:r>
              <a:rPr lang="pt-BR" sz="1800" dirty="0" err="1">
                <a:solidFill>
                  <a:srgbClr val="94A2AC"/>
                </a:solidFill>
                <a:latin typeface="Roboto"/>
                <a:ea typeface="Roboto"/>
                <a:cs typeface="Roboto"/>
                <a:sym typeface="Roboto"/>
              </a:rPr>
              <a:t>bucket</a:t>
            </a:r>
            <a:r>
              <a:rPr lang="pt-BR" sz="1800" dirty="0">
                <a:solidFill>
                  <a:srgbClr val="94A2AC"/>
                </a:solidFill>
                <a:latin typeface="Roboto"/>
                <a:ea typeface="Roboto"/>
                <a:cs typeface="Roboto"/>
                <a:sym typeface="Roboto"/>
              </a:rPr>
              <a:t> do S3 ou serem enviadas a partir do computador (via upload).</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Para este projeto vamos enviar as imagens por upload.</a:t>
            </a:r>
          </a:p>
        </p:txBody>
      </p:sp>
      <p:pic>
        <p:nvPicPr>
          <p:cNvPr id="3" name="Imagem 2">
            <a:extLst>
              <a:ext uri="{FF2B5EF4-FFF2-40B4-BE49-F238E27FC236}">
                <a16:creationId xmlns:a16="http://schemas.microsoft.com/office/drawing/2014/main" id="{BBE7E738-F14C-3E01-7576-6F2C6DDEB3D2}"/>
              </a:ext>
            </a:extLst>
          </p:cNvPr>
          <p:cNvPicPr>
            <a:picLocks noChangeAspect="1"/>
          </p:cNvPicPr>
          <p:nvPr/>
        </p:nvPicPr>
        <p:blipFill>
          <a:blip r:embed="rId3"/>
          <a:stretch>
            <a:fillRect/>
          </a:stretch>
        </p:blipFill>
        <p:spPr>
          <a:xfrm>
            <a:off x="1346543" y="2474559"/>
            <a:ext cx="9498913" cy="3402366"/>
          </a:xfrm>
          <a:prstGeom prst="rect">
            <a:avLst/>
          </a:prstGeom>
        </p:spPr>
      </p:pic>
      <p:sp>
        <p:nvSpPr>
          <p:cNvPr id="2" name="Google Shape;410;p22">
            <a:extLst>
              <a:ext uri="{FF2B5EF4-FFF2-40B4-BE49-F238E27FC236}">
                <a16:creationId xmlns:a16="http://schemas.microsoft.com/office/drawing/2014/main" id="{ABEA9328-2537-321E-35D5-093BE681C8BB}"/>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DATASET</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123718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19E04D1F-B710-363E-B036-0FD9B0424357}"/>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9AD0C51E-FE60-8656-F7E8-B4F3A7F169D8}"/>
              </a:ext>
            </a:extLst>
          </p:cNvPr>
          <p:cNvSpPr txBox="1"/>
          <p:nvPr/>
        </p:nvSpPr>
        <p:spPr>
          <a:xfrm>
            <a:off x="240734" y="2136358"/>
            <a:ext cx="4277272" cy="258528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Após enviarmos as imagens, precisamos rotular cada uma delas.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 menu lateral temos filtros para imagens rotuladas, não rotuladas ou com erro.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Para iniciar a rotação clicamos em “Iniciar rotulagem”.</a:t>
            </a:r>
          </a:p>
        </p:txBody>
      </p:sp>
      <p:pic>
        <p:nvPicPr>
          <p:cNvPr id="8" name="Imagem 7">
            <a:extLst>
              <a:ext uri="{FF2B5EF4-FFF2-40B4-BE49-F238E27FC236}">
                <a16:creationId xmlns:a16="http://schemas.microsoft.com/office/drawing/2014/main" id="{943A4C37-CCB0-D4CA-7D07-A15ACA6C66BB}"/>
              </a:ext>
            </a:extLst>
          </p:cNvPr>
          <p:cNvPicPr>
            <a:picLocks noChangeAspect="1"/>
          </p:cNvPicPr>
          <p:nvPr/>
        </p:nvPicPr>
        <p:blipFill>
          <a:blip r:embed="rId3"/>
          <a:stretch>
            <a:fillRect/>
          </a:stretch>
        </p:blipFill>
        <p:spPr>
          <a:xfrm>
            <a:off x="4787344" y="931181"/>
            <a:ext cx="7163922" cy="5164439"/>
          </a:xfrm>
          <a:prstGeom prst="rect">
            <a:avLst/>
          </a:prstGeom>
        </p:spPr>
      </p:pic>
      <p:sp>
        <p:nvSpPr>
          <p:cNvPr id="3" name="CaixaDeTexto 2">
            <a:extLst>
              <a:ext uri="{FF2B5EF4-FFF2-40B4-BE49-F238E27FC236}">
                <a16:creationId xmlns:a16="http://schemas.microsoft.com/office/drawing/2014/main" id="{24A62C0E-E60B-22AB-A2C7-C36D9E8C3784}"/>
              </a:ext>
            </a:extLst>
          </p:cNvPr>
          <p:cNvSpPr txBox="1"/>
          <p:nvPr/>
        </p:nvSpPr>
        <p:spPr>
          <a:xfrm>
            <a:off x="280416" y="5726288"/>
            <a:ext cx="6096000" cy="73866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400" b="0" i="1" u="none" strike="noStrike" kern="0" cap="none" spc="0" normalizeH="0" baseline="0" noProof="0" dirty="0">
                <a:ln>
                  <a:noFill/>
                </a:ln>
                <a:solidFill>
                  <a:srgbClr val="94A2AC"/>
                </a:solidFill>
                <a:effectLst/>
                <a:uLnTx/>
                <a:uFillTx/>
                <a:latin typeface="Roboto"/>
                <a:ea typeface="Roboto"/>
                <a:cs typeface="Roboto"/>
                <a:sym typeface="Roboto"/>
              </a:rPr>
              <a:t>Se não for especificado conjuntos de dados separados para treinamento e testes, a plataforma vai separar 80% das imagens para treinamento e 20% para teste.</a:t>
            </a:r>
          </a:p>
        </p:txBody>
      </p:sp>
      <p:sp>
        <p:nvSpPr>
          <p:cNvPr id="6" name="Google Shape;410;p22">
            <a:extLst>
              <a:ext uri="{FF2B5EF4-FFF2-40B4-BE49-F238E27FC236}">
                <a16:creationId xmlns:a16="http://schemas.microsoft.com/office/drawing/2014/main" id="{3AB643C7-6FBB-410D-F8D2-1D0D192E0FFE}"/>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DATASET</a:t>
            </a:r>
            <a:r>
              <a:rPr lang="pt-BR" sz="2800" dirty="0">
                <a:solidFill>
                  <a:srgbClr val="94A2AC"/>
                </a:solidFill>
                <a:latin typeface="Roboto"/>
                <a:ea typeface="Roboto"/>
                <a:cs typeface="Roboto"/>
                <a:sym typeface="Roboto"/>
              </a:rPr>
              <a:t> </a:t>
            </a:r>
          </a:p>
        </p:txBody>
      </p:sp>
      <p:pic>
        <p:nvPicPr>
          <p:cNvPr id="2" name="Imagem 1">
            <a:extLst>
              <a:ext uri="{FF2B5EF4-FFF2-40B4-BE49-F238E27FC236}">
                <a16:creationId xmlns:a16="http://schemas.microsoft.com/office/drawing/2014/main" id="{AD3ED278-3964-50BA-D44F-82998582980F}"/>
              </a:ext>
            </a:extLst>
          </p:cNvPr>
          <p:cNvPicPr>
            <a:picLocks noChangeAspect="1"/>
          </p:cNvPicPr>
          <p:nvPr/>
        </p:nvPicPr>
        <p:blipFill>
          <a:blip r:embed="rId4"/>
          <a:stretch>
            <a:fillRect/>
          </a:stretch>
        </p:blipFill>
        <p:spPr>
          <a:xfrm>
            <a:off x="6645754" y="3574130"/>
            <a:ext cx="5265830" cy="3086200"/>
          </a:xfrm>
          <a:prstGeom prst="rect">
            <a:avLst/>
          </a:prstGeom>
        </p:spPr>
      </p:pic>
    </p:spTree>
    <p:extLst>
      <p:ext uri="{BB962C8B-B14F-4D97-AF65-F5344CB8AC3E}">
        <p14:creationId xmlns:p14="http://schemas.microsoft.com/office/powerpoint/2010/main" val="3233089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2B58CDFE-AD54-1827-5732-22D88E826C84}"/>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3D619B03-3CB4-FD0F-5C1A-4ABCE9752C22}"/>
              </a:ext>
            </a:extLst>
          </p:cNvPr>
          <p:cNvSpPr txBox="1"/>
          <p:nvPr/>
        </p:nvSpPr>
        <p:spPr>
          <a:xfrm>
            <a:off x="323850" y="981075"/>
            <a:ext cx="11563350"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Primeiro, precisamos clicar em “Gerenciar rótulos” para adicionar os rótulos para as imagens.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Em nosso projeto iremos adicionar um rótulo para cada tipo de veículo de transporte: “</a:t>
            </a:r>
            <a:r>
              <a:rPr lang="pt-BR" sz="1800" dirty="0" err="1">
                <a:solidFill>
                  <a:srgbClr val="94A2AC"/>
                </a:solidFill>
                <a:latin typeface="Roboto"/>
                <a:ea typeface="Roboto"/>
                <a:cs typeface="Roboto"/>
                <a:sym typeface="Roboto"/>
              </a:rPr>
              <a:t>truck</a:t>
            </a:r>
            <a:r>
              <a:rPr lang="pt-BR" sz="1800" dirty="0">
                <a:solidFill>
                  <a:srgbClr val="94A2AC"/>
                </a:solidFill>
                <a:latin typeface="Roboto"/>
                <a:ea typeface="Roboto"/>
                <a:cs typeface="Roboto"/>
                <a:sym typeface="Roboto"/>
              </a:rPr>
              <a:t>”, “</a:t>
            </a:r>
            <a:r>
              <a:rPr lang="pt-BR" sz="1800" dirty="0" err="1">
                <a:solidFill>
                  <a:srgbClr val="94A2AC"/>
                </a:solidFill>
                <a:latin typeface="Roboto"/>
                <a:ea typeface="Roboto"/>
                <a:cs typeface="Roboto"/>
                <a:sym typeface="Roboto"/>
              </a:rPr>
              <a:t>car</a:t>
            </a:r>
            <a:r>
              <a:rPr lang="pt-BR" sz="1800" dirty="0">
                <a:solidFill>
                  <a:srgbClr val="94A2AC"/>
                </a:solidFill>
                <a:latin typeface="Roboto"/>
                <a:ea typeface="Roboto"/>
                <a:cs typeface="Roboto"/>
                <a:sym typeface="Roboto"/>
              </a:rPr>
              <a:t>” e “bus”.</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2" name="Google Shape;410;p22">
            <a:extLst>
              <a:ext uri="{FF2B5EF4-FFF2-40B4-BE49-F238E27FC236}">
                <a16:creationId xmlns:a16="http://schemas.microsoft.com/office/drawing/2014/main" id="{6DAA96B2-8B3E-C83E-E33D-AD991C0CB397}"/>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ROTULAGEM</a:t>
            </a:r>
            <a:r>
              <a:rPr lang="pt-BR" sz="2800" dirty="0">
                <a:solidFill>
                  <a:srgbClr val="94A2AC"/>
                </a:solidFill>
                <a:latin typeface="Roboto"/>
                <a:ea typeface="Roboto"/>
                <a:cs typeface="Roboto"/>
                <a:sym typeface="Roboto"/>
              </a:rPr>
              <a:t> </a:t>
            </a:r>
          </a:p>
        </p:txBody>
      </p:sp>
      <p:pic>
        <p:nvPicPr>
          <p:cNvPr id="2" name="Imagem 1">
            <a:extLst>
              <a:ext uri="{FF2B5EF4-FFF2-40B4-BE49-F238E27FC236}">
                <a16:creationId xmlns:a16="http://schemas.microsoft.com/office/drawing/2014/main" id="{65DEB0B9-8B9B-1CA1-BDCA-D9B091840D5A}"/>
              </a:ext>
            </a:extLst>
          </p:cNvPr>
          <p:cNvPicPr>
            <a:picLocks noChangeAspect="1"/>
          </p:cNvPicPr>
          <p:nvPr/>
        </p:nvPicPr>
        <p:blipFill>
          <a:blip r:embed="rId3"/>
          <a:srcRect/>
          <a:stretch/>
        </p:blipFill>
        <p:spPr>
          <a:xfrm>
            <a:off x="651228" y="1767191"/>
            <a:ext cx="3132044" cy="4893819"/>
          </a:xfrm>
          <a:prstGeom prst="rect">
            <a:avLst/>
          </a:prstGeom>
        </p:spPr>
      </p:pic>
      <p:cxnSp>
        <p:nvCxnSpPr>
          <p:cNvPr id="6" name="Conector de Seta Reta 5">
            <a:extLst>
              <a:ext uri="{FF2B5EF4-FFF2-40B4-BE49-F238E27FC236}">
                <a16:creationId xmlns:a16="http://schemas.microsoft.com/office/drawing/2014/main" id="{1E182BE3-1BF7-CAC2-0BBB-EF04C3717A6C}"/>
              </a:ext>
            </a:extLst>
          </p:cNvPr>
          <p:cNvCxnSpPr>
            <a:cxnSpLocks/>
          </p:cNvCxnSpPr>
          <p:nvPr/>
        </p:nvCxnSpPr>
        <p:spPr>
          <a:xfrm>
            <a:off x="3570463" y="2670200"/>
            <a:ext cx="1866900" cy="0"/>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C9E4BA42-EB74-8D69-6ADC-D9461D7ABD62}"/>
              </a:ext>
            </a:extLst>
          </p:cNvPr>
          <p:cNvPicPr>
            <a:picLocks noChangeAspect="1"/>
          </p:cNvPicPr>
          <p:nvPr/>
        </p:nvPicPr>
        <p:blipFill>
          <a:blip r:embed="rId4"/>
          <a:stretch>
            <a:fillRect/>
          </a:stretch>
        </p:blipFill>
        <p:spPr>
          <a:xfrm>
            <a:off x="5437363" y="1950537"/>
            <a:ext cx="6220207" cy="2564770"/>
          </a:xfrm>
          <a:prstGeom prst="rect">
            <a:avLst/>
          </a:prstGeom>
        </p:spPr>
      </p:pic>
    </p:spTree>
    <p:extLst>
      <p:ext uri="{BB962C8B-B14F-4D97-AF65-F5344CB8AC3E}">
        <p14:creationId xmlns:p14="http://schemas.microsoft.com/office/powerpoint/2010/main" val="62314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1ACD748C-6FD4-9099-205A-0982A5EEAEE2}"/>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11C4E580-D53E-764D-8B8E-083BF0148B2C}"/>
              </a:ext>
            </a:extLst>
          </p:cNvPr>
          <p:cNvSpPr txBox="1"/>
          <p:nvPr/>
        </p:nvSpPr>
        <p:spPr>
          <a:xfrm>
            <a:off x="280416" y="5694960"/>
            <a:ext cx="11631168"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Depois dos rótulos devidamente adicionados, precisamos atribuir as imagens.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Selecione a imagem desejada, depois vá em “Atribuir rótulos em nível de imagem”.</a:t>
            </a:r>
          </a:p>
        </p:txBody>
      </p:sp>
      <p:sp>
        <p:nvSpPr>
          <p:cNvPr id="16" name="Google Shape;410;p22">
            <a:extLst>
              <a:ext uri="{FF2B5EF4-FFF2-40B4-BE49-F238E27FC236}">
                <a16:creationId xmlns:a16="http://schemas.microsoft.com/office/drawing/2014/main" id="{DC3BC3F1-4BB9-1133-1ED5-B06239E5A5B3}"/>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ROTULAGEM</a:t>
            </a:r>
            <a:r>
              <a:rPr lang="pt-BR" sz="2800" dirty="0">
                <a:solidFill>
                  <a:srgbClr val="94A2AC"/>
                </a:solidFill>
                <a:latin typeface="Roboto"/>
                <a:ea typeface="Roboto"/>
                <a:cs typeface="Roboto"/>
                <a:sym typeface="Roboto"/>
              </a:rPr>
              <a:t> </a:t>
            </a:r>
          </a:p>
        </p:txBody>
      </p:sp>
      <p:pic>
        <p:nvPicPr>
          <p:cNvPr id="2" name="Imagem 1">
            <a:extLst>
              <a:ext uri="{FF2B5EF4-FFF2-40B4-BE49-F238E27FC236}">
                <a16:creationId xmlns:a16="http://schemas.microsoft.com/office/drawing/2014/main" id="{5E84BD82-6474-5C9B-58ED-477C412B4B4A}"/>
              </a:ext>
            </a:extLst>
          </p:cNvPr>
          <p:cNvPicPr>
            <a:picLocks noChangeAspect="1"/>
          </p:cNvPicPr>
          <p:nvPr/>
        </p:nvPicPr>
        <p:blipFill>
          <a:blip r:embed="rId3"/>
          <a:stretch>
            <a:fillRect/>
          </a:stretch>
        </p:blipFill>
        <p:spPr>
          <a:xfrm>
            <a:off x="456495" y="1639985"/>
            <a:ext cx="3740969" cy="2460978"/>
          </a:xfrm>
          <a:prstGeom prst="rect">
            <a:avLst/>
          </a:prstGeom>
        </p:spPr>
      </p:pic>
      <p:pic>
        <p:nvPicPr>
          <p:cNvPr id="3" name="Imagem 2">
            <a:extLst>
              <a:ext uri="{FF2B5EF4-FFF2-40B4-BE49-F238E27FC236}">
                <a16:creationId xmlns:a16="http://schemas.microsoft.com/office/drawing/2014/main" id="{F778881E-44C7-1576-ADD1-0FDD6EDC1247}"/>
              </a:ext>
            </a:extLst>
          </p:cNvPr>
          <p:cNvPicPr>
            <a:picLocks noChangeAspect="1"/>
          </p:cNvPicPr>
          <p:nvPr/>
        </p:nvPicPr>
        <p:blipFill>
          <a:blip r:embed="rId4"/>
          <a:stretch>
            <a:fillRect/>
          </a:stretch>
        </p:blipFill>
        <p:spPr>
          <a:xfrm>
            <a:off x="4656853" y="1264099"/>
            <a:ext cx="7254731" cy="4212140"/>
          </a:xfrm>
          <a:prstGeom prst="rect">
            <a:avLst/>
          </a:prstGeom>
        </p:spPr>
      </p:pic>
      <p:cxnSp>
        <p:nvCxnSpPr>
          <p:cNvPr id="12" name="Conector de Seta Reta 11">
            <a:extLst>
              <a:ext uri="{FF2B5EF4-FFF2-40B4-BE49-F238E27FC236}">
                <a16:creationId xmlns:a16="http://schemas.microsoft.com/office/drawing/2014/main" id="{A3203920-F252-0E64-1866-5DE6732F6964}"/>
              </a:ext>
            </a:extLst>
          </p:cNvPr>
          <p:cNvCxnSpPr>
            <a:cxnSpLocks/>
          </p:cNvCxnSpPr>
          <p:nvPr/>
        </p:nvCxnSpPr>
        <p:spPr>
          <a:xfrm flipH="1">
            <a:off x="4011552" y="3017229"/>
            <a:ext cx="808803" cy="0"/>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62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8A1C259F-F88C-08C1-9901-510F08FFA9FE}"/>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2C81C929-38E6-40F8-5CDC-76EB000D2315}"/>
              </a:ext>
            </a:extLst>
          </p:cNvPr>
          <p:cNvSpPr txBox="1"/>
          <p:nvPr/>
        </p:nvSpPr>
        <p:spPr>
          <a:xfrm>
            <a:off x="8886824" y="1780271"/>
            <a:ext cx="2924175" cy="433960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Após todas as imagens forem rotuladas, estamos prontos para a etapa de treinamento.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Confirme o projeto.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Depois clique em “Treinar Modelo”.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600" i="1" dirty="0">
                <a:solidFill>
                  <a:srgbClr val="94A2AC"/>
                </a:solidFill>
                <a:latin typeface="Roboto"/>
                <a:ea typeface="Roboto"/>
                <a:cs typeface="Roboto"/>
                <a:sym typeface="Roboto"/>
              </a:rPr>
              <a:t>O treinamento não permite customizações sobre o tempo de treinamento. Ele é feito de acordo com o número de imagens. Pode demorar 30 minutos até 24 horas.</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2" name="Imagem 1">
            <a:extLst>
              <a:ext uri="{FF2B5EF4-FFF2-40B4-BE49-F238E27FC236}">
                <a16:creationId xmlns:a16="http://schemas.microsoft.com/office/drawing/2014/main" id="{F1786B5D-819E-38CA-9DA7-D319C4AD74B5}"/>
              </a:ext>
            </a:extLst>
          </p:cNvPr>
          <p:cNvPicPr>
            <a:picLocks noChangeAspect="1"/>
          </p:cNvPicPr>
          <p:nvPr/>
        </p:nvPicPr>
        <p:blipFill>
          <a:blip r:embed="rId3"/>
          <a:stretch>
            <a:fillRect/>
          </a:stretch>
        </p:blipFill>
        <p:spPr>
          <a:xfrm>
            <a:off x="122735" y="841249"/>
            <a:ext cx="8640266" cy="5878682"/>
          </a:xfrm>
          <a:prstGeom prst="rect">
            <a:avLst/>
          </a:prstGeom>
        </p:spPr>
      </p:pic>
      <p:sp>
        <p:nvSpPr>
          <p:cNvPr id="6" name="Google Shape;410;p22">
            <a:extLst>
              <a:ext uri="{FF2B5EF4-FFF2-40B4-BE49-F238E27FC236}">
                <a16:creationId xmlns:a16="http://schemas.microsoft.com/office/drawing/2014/main" id="{9C0792F9-EF6C-8968-D586-96C525D00F1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TREINAMENTO</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1524925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11228" y="1428563"/>
            <a:ext cx="2726522" cy="3196347"/>
          </a:xfrm>
          <a:prstGeom prst="rect">
            <a:avLst/>
          </a:prstGeom>
        </p:spPr>
      </p:pic>
      <p:grpSp>
        <p:nvGrpSpPr>
          <p:cNvPr id="12" name="Group 5">
            <a:extLst>
              <a:ext uri="{FF2B5EF4-FFF2-40B4-BE49-F238E27FC236}">
                <a16:creationId xmlns:a16="http://schemas.microsoft.com/office/drawing/2014/main" id="{0D09E140-38ED-C54E-9AB4-33C6E80C5013}"/>
              </a:ext>
            </a:extLst>
          </p:cNvPr>
          <p:cNvGrpSpPr/>
          <p:nvPr/>
        </p:nvGrpSpPr>
        <p:grpSpPr>
          <a:xfrm>
            <a:off x="10773645" y="223306"/>
            <a:ext cx="1178469" cy="185138"/>
            <a:chOff x="7919542" y="328894"/>
            <a:chExt cx="957000" cy="150345"/>
          </a:xfrm>
        </p:grpSpPr>
        <p:pic>
          <p:nvPicPr>
            <p:cNvPr id="13" name="Imagem 1">
              <a:extLst>
                <a:ext uri="{FF2B5EF4-FFF2-40B4-BE49-F238E27FC236}">
                  <a16:creationId xmlns:a16="http://schemas.microsoft.com/office/drawing/2014/main" id="{7F24F7E3-39EA-3846-ACD3-EB2342BE7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C0C6EF73-AE41-3B43-9CA3-261811ADA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2" name="TextBox 6">
            <a:extLst>
              <a:ext uri="{FF2B5EF4-FFF2-40B4-BE49-F238E27FC236}">
                <a16:creationId xmlns:a16="http://schemas.microsoft.com/office/drawing/2014/main" id="{4EFCD4EE-F43F-7B94-9EB5-122CF72F478A}"/>
              </a:ext>
            </a:extLst>
          </p:cNvPr>
          <p:cNvSpPr txBox="1"/>
          <p:nvPr/>
        </p:nvSpPr>
        <p:spPr>
          <a:xfrm>
            <a:off x="5640" y="2921000"/>
            <a:ext cx="12180722" cy="809773"/>
          </a:xfrm>
          <a:prstGeom prst="rect">
            <a:avLst/>
          </a:prstGeom>
          <a:noFill/>
        </p:spPr>
        <p:txBody>
          <a:bodyPr wrap="square" rtlCol="0">
            <a:sp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r>
              <a:rPr lang="en-US" sz="4662" dirty="0">
                <a:solidFill>
                  <a:srgbClr val="E0375F"/>
                </a:solidFill>
                <a:latin typeface="Roboto" panose="02000000000000000000" pitchFamily="2" charset="0"/>
                <a:ea typeface="Roboto" panose="02000000000000000000" pitchFamily="2" charset="0"/>
                <a:cs typeface="Gotham HTF Light"/>
              </a:rPr>
              <a:t>COGNITIVE ENVIRONMENTS</a:t>
            </a:r>
            <a:endParaRPr kumimoji="0" lang="en-US" sz="4662" b="0" i="0" u="none" strike="noStrike" kern="1200" cap="none" spc="0" normalizeH="0" baseline="0" noProof="0" dirty="0">
              <a:ln>
                <a:noFill/>
              </a:ln>
              <a:solidFill>
                <a:srgbClr val="626E73"/>
              </a:solidFill>
              <a:effectLst/>
              <a:uLnTx/>
              <a:uFillTx/>
              <a:latin typeface="Roboto" panose="02000000000000000000" pitchFamily="2" charset="0"/>
              <a:ea typeface="Roboto" panose="02000000000000000000" pitchFamily="2" charset="0"/>
              <a:cs typeface="Gotham HTF Light"/>
            </a:endParaRPr>
          </a:p>
        </p:txBody>
      </p:sp>
      <p:sp>
        <p:nvSpPr>
          <p:cNvPr id="3" name="TextBox 9">
            <a:extLst>
              <a:ext uri="{FF2B5EF4-FFF2-40B4-BE49-F238E27FC236}">
                <a16:creationId xmlns:a16="http://schemas.microsoft.com/office/drawing/2014/main" id="{F174AA86-8847-2B42-CF8E-B290D7298ADA}"/>
              </a:ext>
            </a:extLst>
          </p:cNvPr>
          <p:cNvSpPr txBox="1"/>
          <p:nvPr/>
        </p:nvSpPr>
        <p:spPr>
          <a:xfrm>
            <a:off x="2232561" y="3689704"/>
            <a:ext cx="9827636" cy="461345"/>
          </a:xfrm>
          <a:prstGeom prst="rect">
            <a:avLst/>
          </a:prstGeom>
          <a:noFill/>
        </p:spPr>
        <p:txBody>
          <a:bodyPr wrap="square" rtlCol="0">
            <a:spAutoFit/>
          </a:bodyPr>
          <a:lstStyle/>
          <a:p>
            <a:pPr defTabSz="609036"/>
            <a:r>
              <a:rPr lang="pt-BR" sz="2398" dirty="0">
                <a:solidFill>
                  <a:srgbClr val="626E73"/>
                </a:solidFill>
                <a:latin typeface="Roboto" panose="02000000000000000000" pitchFamily="2" charset="0"/>
                <a:ea typeface="Roboto" panose="02000000000000000000" pitchFamily="2" charset="0"/>
                <a:cs typeface="Gotham HTF Book"/>
              </a:rPr>
              <a:t>DATA SCIENCE &amp; AI MBA</a:t>
            </a:r>
          </a:p>
        </p:txBody>
      </p:sp>
    </p:spTree>
    <p:extLst>
      <p:ext uri="{BB962C8B-B14F-4D97-AF65-F5344CB8AC3E}">
        <p14:creationId xmlns:p14="http://schemas.microsoft.com/office/powerpoint/2010/main" val="42035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71F913BB-C1F5-BFD9-A2D8-4D7317B34D2D}"/>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04E200CD-6AA4-9D51-FAA0-9DDF155CA9B3}"/>
              </a:ext>
            </a:extLst>
          </p:cNvPr>
          <p:cNvSpPr txBox="1"/>
          <p:nvPr/>
        </p:nvSpPr>
        <p:spPr>
          <a:xfrm>
            <a:off x="280416" y="1830852"/>
            <a:ext cx="3939968" cy="2862282"/>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Acompanhe o progresso do treinamento na guia “Modelos”.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Quando o status do modelo alterar para “COMPLETED”, ele já pode ser utilizado para as inferências (antes é recomendado verificar as métricas do treinamento para assegurar que cumprem o mínimo requerido para sua utilização).</a:t>
            </a:r>
          </a:p>
        </p:txBody>
      </p:sp>
      <p:pic>
        <p:nvPicPr>
          <p:cNvPr id="7" name="Imagem 6">
            <a:extLst>
              <a:ext uri="{FF2B5EF4-FFF2-40B4-BE49-F238E27FC236}">
                <a16:creationId xmlns:a16="http://schemas.microsoft.com/office/drawing/2014/main" id="{658F20CF-C118-65BA-A39E-9DB6D269373C}"/>
              </a:ext>
            </a:extLst>
          </p:cNvPr>
          <p:cNvPicPr>
            <a:picLocks noChangeAspect="1"/>
          </p:cNvPicPr>
          <p:nvPr/>
        </p:nvPicPr>
        <p:blipFill>
          <a:blip r:embed="rId3"/>
          <a:stretch>
            <a:fillRect/>
          </a:stretch>
        </p:blipFill>
        <p:spPr>
          <a:xfrm>
            <a:off x="4497947" y="1237613"/>
            <a:ext cx="7481121" cy="5153661"/>
          </a:xfrm>
          <a:prstGeom prst="rect">
            <a:avLst/>
          </a:prstGeom>
        </p:spPr>
      </p:pic>
      <p:pic>
        <p:nvPicPr>
          <p:cNvPr id="2" name="Imagem 1">
            <a:extLst>
              <a:ext uri="{FF2B5EF4-FFF2-40B4-BE49-F238E27FC236}">
                <a16:creationId xmlns:a16="http://schemas.microsoft.com/office/drawing/2014/main" id="{A12E4C2C-F18E-9811-CBF7-858FA6222A4F}"/>
              </a:ext>
            </a:extLst>
          </p:cNvPr>
          <p:cNvPicPr>
            <a:picLocks noChangeAspect="1"/>
          </p:cNvPicPr>
          <p:nvPr/>
        </p:nvPicPr>
        <p:blipFill rotWithShape="1">
          <a:blip r:embed="rId4"/>
          <a:srcRect l="73497" t="85695" r="1092" b="2083"/>
          <a:stretch/>
        </p:blipFill>
        <p:spPr>
          <a:xfrm>
            <a:off x="988337" y="5086349"/>
            <a:ext cx="2524125" cy="838202"/>
          </a:xfrm>
          <a:prstGeom prst="rect">
            <a:avLst/>
          </a:prstGeom>
        </p:spPr>
      </p:pic>
      <p:sp>
        <p:nvSpPr>
          <p:cNvPr id="3" name="Google Shape;410;p22">
            <a:extLst>
              <a:ext uri="{FF2B5EF4-FFF2-40B4-BE49-F238E27FC236}">
                <a16:creationId xmlns:a16="http://schemas.microsoft.com/office/drawing/2014/main" id="{BA72180A-E391-8BB0-A963-A3DC97A630A5}"/>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TREINAMENTO</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421158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B049B386-1CD5-E798-4436-47DB83F5EBBD}"/>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63C71CAB-9A5A-752F-9DDD-9EE2A4D9E59E}"/>
              </a:ext>
            </a:extLst>
          </p:cNvPr>
          <p:cNvSpPr txBox="1"/>
          <p:nvPr/>
        </p:nvSpPr>
        <p:spPr>
          <a:xfrm>
            <a:off x="558955" y="5096837"/>
            <a:ext cx="11074090" cy="1415732"/>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As métricas indicam o quão bom o modelo foi avaliado com as imagens de teste.</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Como utilizamos poucas imagens, os indicadores ficaram mais positivos.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Um ponto importante é utilizar o limiar recomendável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assumed</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threshold</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para assumir que determinada imagem é da classe respectiva.</a:t>
            </a:r>
          </a:p>
        </p:txBody>
      </p:sp>
      <p:sp>
        <p:nvSpPr>
          <p:cNvPr id="6" name="Google Shape;410;p22">
            <a:extLst>
              <a:ext uri="{FF2B5EF4-FFF2-40B4-BE49-F238E27FC236}">
                <a16:creationId xmlns:a16="http://schemas.microsoft.com/office/drawing/2014/main" id="{DA115D93-BFCD-2922-8210-6A1AE96A0A8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MÉTRICAS</a:t>
            </a:r>
            <a:r>
              <a:rPr lang="pt-BR" sz="2800" dirty="0">
                <a:solidFill>
                  <a:srgbClr val="94A2AC"/>
                </a:solidFill>
                <a:latin typeface="Roboto"/>
                <a:ea typeface="Roboto"/>
                <a:cs typeface="Roboto"/>
                <a:sym typeface="Roboto"/>
              </a:rPr>
              <a:t> </a:t>
            </a:r>
          </a:p>
        </p:txBody>
      </p:sp>
      <p:pic>
        <p:nvPicPr>
          <p:cNvPr id="2" name="Imagem 1">
            <a:extLst>
              <a:ext uri="{FF2B5EF4-FFF2-40B4-BE49-F238E27FC236}">
                <a16:creationId xmlns:a16="http://schemas.microsoft.com/office/drawing/2014/main" id="{5F7914C0-4597-A09C-A6B9-45F551AE2B51}"/>
              </a:ext>
            </a:extLst>
          </p:cNvPr>
          <p:cNvPicPr>
            <a:picLocks noChangeAspect="1"/>
          </p:cNvPicPr>
          <p:nvPr/>
        </p:nvPicPr>
        <p:blipFill>
          <a:blip r:embed="rId3"/>
          <a:srcRect t="22208"/>
          <a:stretch/>
        </p:blipFill>
        <p:spPr>
          <a:xfrm>
            <a:off x="851210" y="1141232"/>
            <a:ext cx="10489580" cy="3655621"/>
          </a:xfrm>
          <a:prstGeom prst="rect">
            <a:avLst/>
          </a:prstGeom>
        </p:spPr>
      </p:pic>
    </p:spTree>
    <p:extLst>
      <p:ext uri="{BB962C8B-B14F-4D97-AF65-F5344CB8AC3E}">
        <p14:creationId xmlns:p14="http://schemas.microsoft.com/office/powerpoint/2010/main" val="296026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036ED4C3-BBC4-C7AE-FEE6-842C587A0417}"/>
            </a:ext>
          </a:extLst>
        </p:cNvPr>
        <p:cNvGrpSpPr/>
        <p:nvPr/>
      </p:nvGrpSpPr>
      <p:grpSpPr>
        <a:xfrm>
          <a:off x="0" y="0"/>
          <a:ext cx="0" cy="0"/>
          <a:chOff x="0" y="0"/>
          <a:chExt cx="0" cy="0"/>
        </a:xfrm>
      </p:grpSpPr>
      <p:sp>
        <p:nvSpPr>
          <p:cNvPr id="6" name="Google Shape;410;p22">
            <a:extLst>
              <a:ext uri="{FF2B5EF4-FFF2-40B4-BE49-F238E27FC236}">
                <a16:creationId xmlns:a16="http://schemas.microsoft.com/office/drawing/2014/main" id="{2DB8DBCE-D58C-0E44-DA79-AFD305165E2D}"/>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pic>
        <p:nvPicPr>
          <p:cNvPr id="4" name="Imagem 3">
            <a:extLst>
              <a:ext uri="{FF2B5EF4-FFF2-40B4-BE49-F238E27FC236}">
                <a16:creationId xmlns:a16="http://schemas.microsoft.com/office/drawing/2014/main" id="{963A2240-3BB0-09A7-364B-1455D1D06CFC}"/>
              </a:ext>
            </a:extLst>
          </p:cNvPr>
          <p:cNvPicPr>
            <a:picLocks noChangeAspect="1"/>
          </p:cNvPicPr>
          <p:nvPr/>
        </p:nvPicPr>
        <p:blipFill>
          <a:blip r:embed="rId3"/>
          <a:stretch>
            <a:fillRect/>
          </a:stretch>
        </p:blipFill>
        <p:spPr>
          <a:xfrm>
            <a:off x="1586033" y="748225"/>
            <a:ext cx="9019932" cy="4351899"/>
          </a:xfrm>
          <a:prstGeom prst="rect">
            <a:avLst/>
          </a:prstGeom>
        </p:spPr>
      </p:pic>
      <p:sp>
        <p:nvSpPr>
          <p:cNvPr id="5" name="Google Shape;411;p22">
            <a:extLst>
              <a:ext uri="{FF2B5EF4-FFF2-40B4-BE49-F238E27FC236}">
                <a16:creationId xmlns:a16="http://schemas.microsoft.com/office/drawing/2014/main" id="{6120B237-7A2E-7D8E-361B-6E6DD392847D}"/>
              </a:ext>
            </a:extLst>
          </p:cNvPr>
          <p:cNvSpPr txBox="1"/>
          <p:nvPr/>
        </p:nvSpPr>
        <p:spPr>
          <a:xfrm>
            <a:off x="376236" y="5327931"/>
            <a:ext cx="11439525" cy="126184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Para utilizar o modelo é necessário clicar em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Inciar</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e confirmar quantas unidades de inferência deverá ser utilizado. Este valor está associado ao taxa de transferência da inferência. Sempre começamos com 1 e vamos ajustando conforme a demanda. </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b="0" i="1" u="none" strike="noStrike" kern="0" cap="none" spc="0" normalizeH="0" baseline="0" noProof="0" dirty="0">
                <a:ln>
                  <a:noFill/>
                </a:ln>
                <a:solidFill>
                  <a:srgbClr val="94A2AC"/>
                </a:solidFill>
                <a:effectLst/>
                <a:uLnTx/>
                <a:uFillTx/>
                <a:latin typeface="Roboto"/>
                <a:ea typeface="Roboto"/>
                <a:cs typeface="Roboto"/>
                <a:sym typeface="Roboto"/>
              </a:rPr>
              <a:t>Os custos de </a:t>
            </a:r>
            <a:r>
              <a:rPr kumimoji="0" lang="pt-BR" b="0" i="1" u="none" strike="noStrike" kern="0" cap="none" spc="0" normalizeH="0" baseline="0" noProof="0" dirty="0" err="1">
                <a:ln>
                  <a:noFill/>
                </a:ln>
                <a:solidFill>
                  <a:srgbClr val="94A2AC"/>
                </a:solidFill>
                <a:effectLst/>
                <a:uLnTx/>
                <a:uFillTx/>
                <a:latin typeface="Roboto"/>
                <a:ea typeface="Roboto"/>
                <a:cs typeface="Roboto"/>
                <a:sym typeface="Roboto"/>
              </a:rPr>
              <a:t>infererência</a:t>
            </a:r>
            <a:r>
              <a:rPr kumimoji="0" lang="pt-BR" b="0" i="1" u="none" strike="noStrike" kern="0" cap="none" spc="0" normalizeH="0" baseline="0" noProof="0" dirty="0">
                <a:ln>
                  <a:noFill/>
                </a:ln>
                <a:solidFill>
                  <a:srgbClr val="94A2AC"/>
                </a:solidFill>
                <a:effectLst/>
                <a:uLnTx/>
                <a:uFillTx/>
                <a:latin typeface="Roboto"/>
                <a:ea typeface="Roboto"/>
                <a:cs typeface="Roboto"/>
                <a:sym typeface="Roboto"/>
              </a:rPr>
              <a:t> é de 4 USD /hora, por isso quando não for utilizar interrompa e torne a ligar quando for utilizar. A ativação pode levar 30 minutos.</a:t>
            </a:r>
          </a:p>
        </p:txBody>
      </p:sp>
    </p:spTree>
    <p:extLst>
      <p:ext uri="{BB962C8B-B14F-4D97-AF65-F5344CB8AC3E}">
        <p14:creationId xmlns:p14="http://schemas.microsoft.com/office/powerpoint/2010/main" val="61104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35C2171F-0B25-1F7E-55F0-2B2DE4BD4AD4}"/>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92E9AB55-50F0-96E5-CC0E-B0436896F099}"/>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11" name="Google Shape;410;p22">
            <a:extLst>
              <a:ext uri="{FF2B5EF4-FFF2-40B4-BE49-F238E27FC236}">
                <a16:creationId xmlns:a16="http://schemas.microsoft.com/office/drawing/2014/main" id="{CA4923BF-F6CC-314A-2EB5-6A3898BB279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IMAGENS: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
        <p:nvSpPr>
          <p:cNvPr id="16" name="CaixaDeTexto 15">
            <a:extLst>
              <a:ext uri="{FF2B5EF4-FFF2-40B4-BE49-F238E27FC236}">
                <a16:creationId xmlns:a16="http://schemas.microsoft.com/office/drawing/2014/main" id="{F85EE525-70FC-8952-EDCE-D7A419B93D7C}"/>
              </a:ext>
            </a:extLst>
          </p:cNvPr>
          <p:cNvSpPr txBox="1"/>
          <p:nvPr/>
        </p:nvSpPr>
        <p:spPr>
          <a:xfrm>
            <a:off x="323851" y="1474871"/>
            <a:ext cx="11563349" cy="3600986"/>
          </a:xfrm>
          <a:prstGeom prst="rect">
            <a:avLst/>
          </a:prstGeom>
          <a:noFill/>
        </p:spPr>
        <p:txBody>
          <a:bodyPr wrap="square">
            <a:spAutoFit/>
          </a:bodyPr>
          <a:lstStyle/>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abrir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sessão</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session = boto3.Session(</a:t>
            </a:r>
            <a:r>
              <a:rPr lang="en-US" sz="1200" b="0" dirty="0" err="1">
                <a:solidFill>
                  <a:srgbClr val="000000"/>
                </a:solidFill>
                <a:effectLst/>
                <a:latin typeface="Courier New" panose="02070309020205020404" pitchFamily="49" charset="0"/>
              </a:rPr>
              <a:t>aws_access_key_id</a:t>
            </a:r>
            <a:r>
              <a:rPr lang="en-US" sz="1200" b="0" dirty="0">
                <a:solidFill>
                  <a:srgbClr val="000000"/>
                </a:solidFill>
                <a:effectLst/>
                <a:latin typeface="Courier New" panose="02070309020205020404" pitchFamily="49" charset="0"/>
              </a:rPr>
              <a:t>=ACCESS_ID, </a:t>
            </a:r>
            <a:r>
              <a:rPr lang="en-US" sz="1200" b="0" dirty="0" err="1">
                <a:solidFill>
                  <a:srgbClr val="000000"/>
                </a:solidFill>
                <a:effectLst/>
                <a:latin typeface="Courier New" panose="02070309020205020404" pitchFamily="49" charset="0"/>
              </a:rPr>
              <a:t>aws_secret_access_key</a:t>
            </a:r>
            <a:r>
              <a:rPr lang="en-US" sz="1200" b="0" dirty="0">
                <a:solidFill>
                  <a:srgbClr val="000000"/>
                </a:solidFill>
                <a:effectLst/>
                <a:latin typeface="Courier New" panose="02070309020205020404" pitchFamily="49" charset="0"/>
              </a:rPr>
              <a:t>= ACCESS_KEY)</a:t>
            </a:r>
          </a:p>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criar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cliente</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client = </a:t>
            </a:r>
            <a:r>
              <a:rPr lang="en-US" sz="1200" b="0" dirty="0" err="1">
                <a:solidFill>
                  <a:srgbClr val="000000"/>
                </a:solidFill>
                <a:effectLst/>
                <a:latin typeface="Courier New" panose="02070309020205020404" pitchFamily="49" charset="0"/>
              </a:rPr>
              <a:t>session.client</a:t>
            </a:r>
            <a:r>
              <a:rPr lang="en-US" sz="1200" b="0" dirty="0">
                <a:solidFill>
                  <a:srgbClr val="000000"/>
                </a:solidFill>
                <a:effectLst/>
                <a:latin typeface="Courier New" panose="02070309020205020404" pitchFamily="49" charset="0"/>
              </a:rPr>
              <a:t>(</a:t>
            </a:r>
            <a:r>
              <a:rPr lang="en-US" sz="1200" b="0" dirty="0">
                <a:solidFill>
                  <a:srgbClr val="A31515"/>
                </a:solidFill>
                <a:effectLst/>
                <a:latin typeface="Courier New" panose="02070309020205020404" pitchFamily="49" charset="0"/>
              </a:rPr>
              <a:t>'</a:t>
            </a:r>
            <a:r>
              <a:rPr lang="en-US" sz="1200" b="0" dirty="0" err="1">
                <a:solidFill>
                  <a:srgbClr val="A31515"/>
                </a:solidFill>
                <a:effectLst/>
                <a:latin typeface="Courier New" panose="02070309020205020404" pitchFamily="49" charset="0"/>
              </a:rPr>
              <a:t>rekognition</a:t>
            </a:r>
            <a:r>
              <a:rPr lang="en-US" sz="1200" b="0" dirty="0">
                <a:solidFill>
                  <a:srgbClr val="A31515"/>
                </a:solidFill>
                <a:effectLst/>
                <a:latin typeface="Courier New" panose="02070309020205020404" pitchFamily="49" charset="0"/>
              </a:rPr>
              <a:t>'</a:t>
            </a:r>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region_name</a:t>
            </a:r>
            <a:r>
              <a:rPr lang="en-US" sz="1200" b="0" dirty="0">
                <a:solidFill>
                  <a:srgbClr val="000000"/>
                </a:solidFill>
                <a:effectLst/>
                <a:latin typeface="Courier New" panose="02070309020205020404" pitchFamily="49" charset="0"/>
              </a:rPr>
              <a:t>=region)</a:t>
            </a:r>
          </a:p>
          <a:p>
            <a:endParaRPr lang="pt-BR" sz="1200" b="0" dirty="0">
              <a:solidFill>
                <a:srgbClr val="000000"/>
              </a:solidFill>
              <a:effectLst/>
              <a:latin typeface="Courier New" panose="02070309020205020404" pitchFamily="49" charset="0"/>
            </a:endParaRPr>
          </a:p>
          <a:p>
            <a:r>
              <a:rPr lang="pt-BR" sz="1200" b="0" dirty="0" err="1">
                <a:solidFill>
                  <a:srgbClr val="000000"/>
                </a:solidFill>
                <a:effectLst/>
                <a:latin typeface="Courier New" panose="02070309020205020404" pitchFamily="49" charset="0"/>
              </a:rPr>
              <a:t>model_arn</a:t>
            </a:r>
            <a:r>
              <a:rPr lang="pt-BR" sz="1200" b="0" dirty="0">
                <a:solidFill>
                  <a:srgbClr val="000000"/>
                </a:solidFill>
                <a:effectLst/>
                <a:latin typeface="Courier New" panose="02070309020205020404" pitchFamily="49" charset="0"/>
              </a:rPr>
              <a:t> = </a:t>
            </a:r>
            <a:r>
              <a:rPr lang="pt-BR" sz="1200" b="0" dirty="0">
                <a:solidFill>
                  <a:srgbClr val="A31515"/>
                </a:solidFill>
                <a:effectLst/>
                <a:latin typeface="Courier New" panose="02070309020205020404" pitchFamily="49" charset="0"/>
              </a:rPr>
              <a:t>'arn:aws:rekognition:us-east-1:989944764342:project/Transportes/</a:t>
            </a:r>
            <a:r>
              <a:rPr lang="pt-BR" sz="1200" b="0" dirty="0" err="1">
                <a:solidFill>
                  <a:srgbClr val="A31515"/>
                </a:solidFill>
                <a:effectLst/>
                <a:latin typeface="Courier New" panose="02070309020205020404" pitchFamily="49" charset="0"/>
              </a:rPr>
              <a:t>version</a:t>
            </a:r>
            <a:r>
              <a:rPr lang="pt-BR" sz="1200" b="0" dirty="0">
                <a:solidFill>
                  <a:srgbClr val="A31515"/>
                </a:solidFill>
                <a:effectLst/>
                <a:latin typeface="Courier New" panose="02070309020205020404" pitchFamily="49" charset="0"/>
              </a:rPr>
              <a:t>/Transportes.2024-02-04T13.52.02/1707065521996’</a:t>
            </a:r>
          </a:p>
          <a:p>
            <a:endParaRPr lang="pt-BR" sz="1200" dirty="0">
              <a:solidFill>
                <a:srgbClr val="A31515"/>
              </a:solidFill>
              <a:latin typeface="Courier New" panose="02070309020205020404" pitchFamily="49" charset="0"/>
            </a:endParaRPr>
          </a:p>
          <a:p>
            <a:r>
              <a:rPr lang="pt-BR" sz="1200" b="0" dirty="0">
                <a:solidFill>
                  <a:srgbClr val="000000"/>
                </a:solidFill>
                <a:effectLst/>
                <a:latin typeface="Courier New" panose="02070309020205020404" pitchFamily="49" charset="0"/>
              </a:rPr>
              <a:t>path = </a:t>
            </a:r>
            <a:r>
              <a:rPr lang="pt-BR" sz="1200" b="0" dirty="0">
                <a:solidFill>
                  <a:srgbClr val="A31515"/>
                </a:solidFill>
                <a:effectLst/>
                <a:latin typeface="Courier New" panose="02070309020205020404" pitchFamily="49" charset="0"/>
              </a:rPr>
              <a:t>"aula-2-audio-imagem-transcricao/imagens/onibus.jpeg"</a:t>
            </a:r>
            <a:endParaRPr lang="pt-BR" sz="1200" b="0" dirty="0">
              <a:solidFill>
                <a:srgbClr val="000000"/>
              </a:solidFill>
              <a:effectLst/>
              <a:latin typeface="Courier New" panose="02070309020205020404" pitchFamily="49" charset="0"/>
            </a:endParaRPr>
          </a:p>
          <a:p>
            <a:endParaRPr lang="pt-BR" sz="1200" b="0" dirty="0">
              <a:solidFill>
                <a:srgbClr val="A31515"/>
              </a:solidFill>
              <a:effectLst/>
              <a:latin typeface="Courier New" panose="02070309020205020404" pitchFamily="49" charset="0"/>
            </a:endParaRPr>
          </a:p>
          <a:p>
            <a:r>
              <a:rPr lang="pt-BR" sz="1200" b="0" dirty="0" err="1">
                <a:solidFill>
                  <a:srgbClr val="AF00DB"/>
                </a:solidFill>
                <a:effectLst/>
                <a:latin typeface="Courier New" panose="02070309020205020404" pitchFamily="49" charset="0"/>
              </a:rPr>
              <a:t>with</a:t>
            </a:r>
            <a:r>
              <a:rPr lang="pt-BR" sz="1200" b="0" dirty="0">
                <a:solidFill>
                  <a:srgbClr val="000000"/>
                </a:solidFill>
                <a:effectLst/>
                <a:latin typeface="Courier New" panose="02070309020205020404" pitchFamily="49" charset="0"/>
              </a:rPr>
              <a:t> </a:t>
            </a:r>
            <a:r>
              <a:rPr lang="pt-BR" sz="1200" b="0" dirty="0">
                <a:solidFill>
                  <a:srgbClr val="795E26"/>
                </a:solidFill>
                <a:effectLst/>
                <a:latin typeface="Courier New" panose="02070309020205020404" pitchFamily="49" charset="0"/>
              </a:rPr>
              <a:t>open</a:t>
            </a:r>
            <a:r>
              <a:rPr lang="pt-BR" sz="1200" b="0" dirty="0">
                <a:solidFill>
                  <a:srgbClr val="000000"/>
                </a:solidFill>
                <a:effectLst/>
                <a:latin typeface="Courier New" panose="02070309020205020404" pitchFamily="49" charset="0"/>
              </a:rPr>
              <a:t>(path,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rb</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as</a:t>
            </a:r>
            <a:r>
              <a:rPr lang="pt-BR" sz="1200" b="0" dirty="0">
                <a:solidFill>
                  <a:srgbClr val="000000"/>
                </a:solidFill>
                <a:effectLst/>
                <a:latin typeface="Courier New" panose="02070309020205020404" pitchFamily="49" charset="0"/>
              </a:rPr>
              <a:t> </a:t>
            </a:r>
            <a:r>
              <a:rPr lang="pt-BR" sz="1200" b="0" dirty="0">
                <a:solidFill>
                  <a:srgbClr val="001080"/>
                </a:solidFill>
                <a:effectLst/>
                <a:latin typeface="Courier New" panose="02070309020205020404" pitchFamily="49" charset="0"/>
              </a:rPr>
              <a:t>file</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 = </a:t>
            </a:r>
            <a:r>
              <a:rPr lang="pt-BR" sz="1200" b="0" dirty="0" err="1">
                <a:solidFill>
                  <a:srgbClr val="001080"/>
                </a:solidFill>
                <a:effectLst/>
                <a:latin typeface="Courier New" panose="02070309020205020404" pitchFamily="49" charset="0"/>
              </a:rPr>
              <a:t>file</a:t>
            </a:r>
            <a:r>
              <a:rPr lang="pt-BR" sz="1200" b="0" dirty="0" err="1">
                <a:solidFill>
                  <a:srgbClr val="000000"/>
                </a:solidFill>
                <a:effectLst/>
                <a:latin typeface="Courier New" panose="02070309020205020404" pitchFamily="49" charset="0"/>
              </a:rPr>
              <a:t>.read</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 </a:t>
            </a:r>
            <a:r>
              <a:rPr lang="pt-BR" sz="1200" b="0" dirty="0" err="1">
                <a:solidFill>
                  <a:srgbClr val="257693"/>
                </a:solidFill>
                <a:effectLst/>
                <a:latin typeface="Courier New" panose="02070309020205020404" pitchFamily="49" charset="0"/>
              </a:rPr>
              <a:t>bytearray</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 = </a:t>
            </a:r>
            <a:r>
              <a:rPr lang="pt-BR" sz="1200" b="0" dirty="0" err="1">
                <a:solidFill>
                  <a:srgbClr val="000000"/>
                </a:solidFill>
                <a:effectLst/>
                <a:latin typeface="Courier New" panose="02070309020205020404" pitchFamily="49" charset="0"/>
              </a:rPr>
              <a:t>client.detect_custom_labels</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'Bytes'</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MinConfidence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50</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ProjectVersionArn</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model_arn</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a:t>
            </a:r>
          </a:p>
          <a:p>
            <a:endParaRPr lang="pt-BR" sz="1200" b="0" dirty="0">
              <a:solidFill>
                <a:srgbClr val="000000"/>
              </a:solidFill>
              <a:effectLst/>
              <a:latin typeface="Courier New" panose="02070309020205020404" pitchFamily="49" charset="0"/>
            </a:endParaRPr>
          </a:p>
        </p:txBody>
      </p:sp>
      <p:sp>
        <p:nvSpPr>
          <p:cNvPr id="18" name="Rectangle 2">
            <a:extLst>
              <a:ext uri="{FF2B5EF4-FFF2-40B4-BE49-F238E27FC236}">
                <a16:creationId xmlns:a16="http://schemas.microsoft.com/office/drawing/2014/main" id="{4A52CCFA-FBBD-09DC-D8CA-573493EAC092}"/>
              </a:ext>
            </a:extLst>
          </p:cNvPr>
          <p:cNvSpPr>
            <a:spLocks noChangeArrowheads="1"/>
          </p:cNvSpPr>
          <p:nvPr/>
        </p:nvSpPr>
        <p:spPr bwMode="auto">
          <a:xfrm>
            <a:off x="280416" y="5070741"/>
            <a:ext cx="11768709" cy="1569660"/>
          </a:xfrm>
          <a:prstGeom prst="rect">
            <a:avLst/>
          </a:prstGeom>
          <a:noFill/>
        </p:spPr>
        <p:txBody>
          <a:bodyPr wrap="square">
            <a:spAutoFit/>
          </a:bodyPr>
          <a:lstStyle/>
          <a:p>
            <a:r>
              <a:rPr lang="pt-BR" altLang="pt-BR" sz="1200" dirty="0">
                <a:solidFill>
                  <a:srgbClr val="008000"/>
                </a:solidFill>
                <a:latin typeface="Courier New" panose="02070309020205020404" pitchFamily="49" charset="0"/>
              </a:rPr>
              <a:t>{'</a:t>
            </a:r>
            <a:r>
              <a:rPr lang="pt-BR" altLang="pt-BR" sz="1200" dirty="0" err="1">
                <a:solidFill>
                  <a:srgbClr val="008000"/>
                </a:solidFill>
                <a:latin typeface="Courier New" panose="02070309020205020404" pitchFamily="49" charset="0"/>
              </a:rPr>
              <a:t>CustomLabels</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Name</a:t>
            </a:r>
            <a:r>
              <a:rPr lang="pt-BR" altLang="pt-BR" sz="1200" dirty="0">
                <a:solidFill>
                  <a:srgbClr val="008000"/>
                </a:solidFill>
                <a:latin typeface="Courier New" panose="02070309020205020404" pitchFamily="49" charset="0"/>
              </a:rPr>
              <a:t>': 'Abóbora', '</a:t>
            </a:r>
            <a:r>
              <a:rPr lang="pt-BR" altLang="pt-BR" sz="1200" dirty="0" err="1">
                <a:solidFill>
                  <a:srgbClr val="008000"/>
                </a:solidFill>
                <a:latin typeface="Courier New" panose="02070309020205020404" pitchFamily="49" charset="0"/>
              </a:rPr>
              <a:t>Confidence</a:t>
            </a:r>
            <a:r>
              <a:rPr lang="pt-BR" altLang="pt-BR" sz="1200" dirty="0">
                <a:solidFill>
                  <a:srgbClr val="008000"/>
                </a:solidFill>
                <a:latin typeface="Courier New" panose="02070309020205020404" pitchFamily="49" charset="0"/>
              </a:rPr>
              <a:t>': 98.55899810791016}],</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ResponseMetadata</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RequestId</a:t>
            </a:r>
            <a:r>
              <a:rPr lang="pt-BR" altLang="pt-BR" sz="1200" dirty="0">
                <a:solidFill>
                  <a:srgbClr val="008000"/>
                </a:solidFill>
                <a:latin typeface="Courier New" panose="02070309020205020404" pitchFamily="49" charset="0"/>
              </a:rPr>
              <a:t>': '1901e84d-dcb5-4205-bb2c-9b9fd9201167',</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HTTPStatusCode</a:t>
            </a:r>
            <a:r>
              <a:rPr lang="pt-BR" altLang="pt-BR" sz="1200" dirty="0">
                <a:solidFill>
                  <a:srgbClr val="008000"/>
                </a:solidFill>
                <a:latin typeface="Courier New" panose="02070309020205020404" pitchFamily="49" charset="0"/>
              </a:rPr>
              <a:t>': 200,</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HTTPHeaders</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x-amzn-requestid</a:t>
            </a:r>
            <a:r>
              <a:rPr lang="pt-BR" altLang="pt-BR" sz="1200" dirty="0">
                <a:solidFill>
                  <a:srgbClr val="008000"/>
                </a:solidFill>
                <a:latin typeface="Courier New" panose="02070309020205020404" pitchFamily="49" charset="0"/>
              </a:rPr>
              <a:t>': '1901e84d-dcb5-4205-bb2c-9b9fd9201167',</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content-type</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application</a:t>
            </a:r>
            <a:r>
              <a:rPr lang="pt-BR" altLang="pt-BR" sz="1200" dirty="0">
                <a:solidFill>
                  <a:srgbClr val="008000"/>
                </a:solidFill>
                <a:latin typeface="Courier New" panose="02070309020205020404" pitchFamily="49" charset="0"/>
              </a:rPr>
              <a:t>/x-amz-json-1.1',</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content-length</a:t>
            </a:r>
            <a:r>
              <a:rPr lang="pt-BR" altLang="pt-BR" sz="1200" dirty="0">
                <a:solidFill>
                  <a:srgbClr val="008000"/>
                </a:solidFill>
                <a:latin typeface="Courier New" panose="02070309020205020404" pitchFamily="49" charset="0"/>
              </a:rPr>
              <a:t>': '69',</a:t>
            </a:r>
          </a:p>
          <a:p>
            <a:r>
              <a:rPr lang="pt-BR" altLang="pt-BR" sz="1200" dirty="0">
                <a:solidFill>
                  <a:srgbClr val="008000"/>
                </a:solidFill>
                <a:latin typeface="Courier New" panose="02070309020205020404" pitchFamily="49" charset="0"/>
              </a:rPr>
              <a:t>   'date': '</a:t>
            </a:r>
            <a:r>
              <a:rPr lang="pt-BR" altLang="pt-BR" sz="1200" dirty="0" err="1">
                <a:solidFill>
                  <a:srgbClr val="008000"/>
                </a:solidFill>
                <a:latin typeface="Courier New" panose="02070309020205020404" pitchFamily="49" charset="0"/>
              </a:rPr>
              <a:t>Fri</a:t>
            </a:r>
            <a:r>
              <a:rPr lang="pt-BR" altLang="pt-BR" sz="1200" dirty="0">
                <a:solidFill>
                  <a:srgbClr val="008000"/>
                </a:solidFill>
                <a:latin typeface="Courier New" panose="02070309020205020404" pitchFamily="49" charset="0"/>
              </a:rPr>
              <a:t>, 02 May 2025 01:03:25 GMT'},</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RetryAttempts</a:t>
            </a:r>
            <a:r>
              <a:rPr lang="pt-BR" altLang="pt-BR" sz="1200" dirty="0">
                <a:solidFill>
                  <a:srgbClr val="008000"/>
                </a:solidFill>
                <a:latin typeface="Courier New" panose="02070309020205020404" pitchFamily="49" charset="0"/>
              </a:rPr>
              <a:t>': 0}}</a:t>
            </a:r>
          </a:p>
        </p:txBody>
      </p:sp>
      <p:pic>
        <p:nvPicPr>
          <p:cNvPr id="3" name="Imagem 2" descr="Frutas em cima de uma superfície de madeira&#10;&#10;O conteúdo gerado por IA pode estar incorreto.">
            <a:extLst>
              <a:ext uri="{FF2B5EF4-FFF2-40B4-BE49-F238E27FC236}">
                <a16:creationId xmlns:a16="http://schemas.microsoft.com/office/drawing/2014/main" id="{56ECA3B1-F72E-E81C-DE63-3D4D59F1ABA6}"/>
              </a:ext>
            </a:extLst>
          </p:cNvPr>
          <p:cNvPicPr>
            <a:picLocks noChangeAspect="1"/>
          </p:cNvPicPr>
          <p:nvPr/>
        </p:nvPicPr>
        <p:blipFill>
          <a:blip r:embed="rId3"/>
          <a:stretch>
            <a:fillRect/>
          </a:stretch>
        </p:blipFill>
        <p:spPr>
          <a:xfrm>
            <a:off x="8391646" y="4363069"/>
            <a:ext cx="3598232" cy="2398821"/>
          </a:xfrm>
          <a:prstGeom prst="rect">
            <a:avLst/>
          </a:prstGeom>
        </p:spPr>
      </p:pic>
    </p:spTree>
    <p:extLst>
      <p:ext uri="{BB962C8B-B14F-4D97-AF65-F5344CB8AC3E}">
        <p14:creationId xmlns:p14="http://schemas.microsoft.com/office/powerpoint/2010/main" val="651429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6D793FCE-8EAE-56D7-05E6-3BEACA330D31}"/>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6EAC0995-2357-088C-684D-8560D1409F87}"/>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b="1" dirty="0">
                <a:solidFill>
                  <a:srgbClr val="E0375F"/>
                </a:solidFill>
                <a:latin typeface="Roboto"/>
                <a:ea typeface="Roboto"/>
                <a:cs typeface="Roboto"/>
                <a:sym typeface="Roboto"/>
              </a:rPr>
              <a:t>ETAPAS</a:t>
            </a:r>
            <a:r>
              <a:rPr lang="pt-BR" sz="2800" dirty="0">
                <a:solidFill>
                  <a:srgbClr val="94A2AC"/>
                </a:solidFill>
                <a:latin typeface="Roboto"/>
                <a:ea typeface="Roboto"/>
                <a:cs typeface="Roboto"/>
                <a:sym typeface="Roboto"/>
              </a:rPr>
              <a:t> E AÇÕES PARA CRIAÇÃO DE MODELO</a:t>
            </a:r>
            <a:endParaRPr lang="pt-BR" sz="2800" b="1" dirty="0">
              <a:solidFill>
                <a:srgbClr val="E0375F"/>
              </a:solidFill>
              <a:latin typeface="Roboto"/>
              <a:ea typeface="Roboto"/>
              <a:cs typeface="Roboto"/>
              <a:sym typeface="Roboto"/>
            </a:endParaRPr>
          </a:p>
        </p:txBody>
      </p:sp>
      <p:sp>
        <p:nvSpPr>
          <p:cNvPr id="5" name="Google Shape;411;p22">
            <a:extLst>
              <a:ext uri="{FF2B5EF4-FFF2-40B4-BE49-F238E27FC236}">
                <a16:creationId xmlns:a16="http://schemas.microsoft.com/office/drawing/2014/main" id="{06A5D296-7013-9239-D9B3-82937F298BA2}"/>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Nem todas as etapas podem ser criadas programaticamente.</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A criação do projeto, do </a:t>
            </a:r>
            <a:r>
              <a:rPr lang="pt-BR" sz="1800" dirty="0" err="1">
                <a:solidFill>
                  <a:srgbClr val="94A2AC"/>
                </a:solidFill>
                <a:latin typeface="Roboto"/>
                <a:ea typeface="Roboto"/>
                <a:cs typeface="Roboto"/>
                <a:sym typeface="Roboto"/>
              </a:rPr>
              <a:t>dataset</a:t>
            </a:r>
            <a:r>
              <a:rPr lang="pt-BR" sz="1800" dirty="0">
                <a:solidFill>
                  <a:srgbClr val="94A2AC"/>
                </a:solidFill>
                <a:latin typeface="Roboto"/>
                <a:ea typeface="Roboto"/>
                <a:cs typeface="Roboto"/>
                <a:sym typeface="Roboto"/>
              </a:rPr>
              <a:t> e da anotação são acionáveis pelo SDK. O treinamento não.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J</a:t>
            </a:r>
            <a:r>
              <a:rPr lang="pt-BR" sz="1800" dirty="0">
                <a:solidFill>
                  <a:srgbClr val="94A2AC"/>
                </a:solidFill>
                <a:latin typeface="Roboto"/>
                <a:ea typeface="Roboto"/>
                <a:cs typeface="Roboto"/>
                <a:sym typeface="Roboto"/>
              </a:rPr>
              <a:t>á o </a:t>
            </a:r>
            <a:r>
              <a:rPr lang="pt-BR" sz="1800" dirty="0" err="1">
                <a:solidFill>
                  <a:srgbClr val="94A2AC"/>
                </a:solidFill>
                <a:latin typeface="Roboto"/>
                <a:ea typeface="Roboto"/>
                <a:cs typeface="Roboto"/>
                <a:sym typeface="Roboto"/>
              </a:rPr>
              <a:t>endpoint</a:t>
            </a:r>
            <a:r>
              <a:rPr lang="pt-BR" sz="1800" dirty="0">
                <a:solidFill>
                  <a:srgbClr val="94A2AC"/>
                </a:solidFill>
                <a:latin typeface="Roboto"/>
                <a:ea typeface="Roboto"/>
                <a:cs typeface="Roboto"/>
                <a:sym typeface="Roboto"/>
              </a:rPr>
              <a:t> é possível via SDK iniciar e interromper.</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2" name="Retângulo 1">
            <a:extLst>
              <a:ext uri="{FF2B5EF4-FFF2-40B4-BE49-F238E27FC236}">
                <a16:creationId xmlns:a16="http://schemas.microsoft.com/office/drawing/2014/main" id="{AA38E1AE-A371-F824-2712-2D325AA4CA2D}"/>
              </a:ext>
            </a:extLst>
          </p:cNvPr>
          <p:cNvSpPr/>
          <p:nvPr/>
        </p:nvSpPr>
        <p:spPr>
          <a:xfrm>
            <a:off x="974358" y="3381375"/>
            <a:ext cx="1861854" cy="81119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Projeto</a:t>
            </a:r>
          </a:p>
        </p:txBody>
      </p:sp>
      <p:sp>
        <p:nvSpPr>
          <p:cNvPr id="6" name="Retângulo 5">
            <a:extLst>
              <a:ext uri="{FF2B5EF4-FFF2-40B4-BE49-F238E27FC236}">
                <a16:creationId xmlns:a16="http://schemas.microsoft.com/office/drawing/2014/main" id="{50AA98E4-7CDA-6158-5E9B-1C16343A9177}"/>
              </a:ext>
            </a:extLst>
          </p:cNvPr>
          <p:cNvSpPr/>
          <p:nvPr/>
        </p:nvSpPr>
        <p:spPr>
          <a:xfrm>
            <a:off x="3762754" y="3381375"/>
            <a:ext cx="1861854" cy="81119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Dataset</a:t>
            </a: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 e Rotulação</a:t>
            </a:r>
          </a:p>
        </p:txBody>
      </p:sp>
      <p:sp>
        <p:nvSpPr>
          <p:cNvPr id="7" name="Retângulo 6">
            <a:extLst>
              <a:ext uri="{FF2B5EF4-FFF2-40B4-BE49-F238E27FC236}">
                <a16:creationId xmlns:a16="http://schemas.microsoft.com/office/drawing/2014/main" id="{71ED3F68-D60E-A538-3D66-2FC2084BF91F}"/>
              </a:ext>
            </a:extLst>
          </p:cNvPr>
          <p:cNvSpPr/>
          <p:nvPr/>
        </p:nvSpPr>
        <p:spPr>
          <a:xfrm>
            <a:off x="6551150" y="3381375"/>
            <a:ext cx="1861854" cy="81119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Treinamento</a:t>
            </a:r>
          </a:p>
        </p:txBody>
      </p:sp>
      <p:sp>
        <p:nvSpPr>
          <p:cNvPr id="8" name="Retângulo 7">
            <a:extLst>
              <a:ext uri="{FF2B5EF4-FFF2-40B4-BE49-F238E27FC236}">
                <a16:creationId xmlns:a16="http://schemas.microsoft.com/office/drawing/2014/main" id="{F5547E2F-75B0-6390-F952-238B00FDADDE}"/>
              </a:ext>
            </a:extLst>
          </p:cNvPr>
          <p:cNvSpPr/>
          <p:nvPr/>
        </p:nvSpPr>
        <p:spPr>
          <a:xfrm>
            <a:off x="9339547" y="3381375"/>
            <a:ext cx="1861854" cy="81119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Inferência</a:t>
            </a:r>
          </a:p>
        </p:txBody>
      </p:sp>
      <p:cxnSp>
        <p:nvCxnSpPr>
          <p:cNvPr id="9" name="Conector de Seta Reta 8">
            <a:extLst>
              <a:ext uri="{FF2B5EF4-FFF2-40B4-BE49-F238E27FC236}">
                <a16:creationId xmlns:a16="http://schemas.microsoft.com/office/drawing/2014/main" id="{9D4DF564-9DFB-4E14-1511-95B0B803D11A}"/>
              </a:ext>
            </a:extLst>
          </p:cNvPr>
          <p:cNvCxnSpPr>
            <a:cxnSpLocks/>
            <a:stCxn id="2" idx="3"/>
            <a:endCxn id="6" idx="1"/>
          </p:cNvCxnSpPr>
          <p:nvPr/>
        </p:nvCxnSpPr>
        <p:spPr>
          <a:xfrm>
            <a:off x="2836212" y="3786975"/>
            <a:ext cx="926542" cy="0"/>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D93D690C-480D-989F-2292-FCA81E396D3A}"/>
              </a:ext>
            </a:extLst>
          </p:cNvPr>
          <p:cNvCxnSpPr>
            <a:cxnSpLocks/>
            <a:stCxn id="6" idx="3"/>
            <a:endCxn id="7" idx="1"/>
          </p:cNvCxnSpPr>
          <p:nvPr/>
        </p:nvCxnSpPr>
        <p:spPr>
          <a:xfrm>
            <a:off x="5624608" y="3786975"/>
            <a:ext cx="926542" cy="0"/>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94ADE521-55C4-9F14-26C8-9D2C6D615CB0}"/>
              </a:ext>
            </a:extLst>
          </p:cNvPr>
          <p:cNvCxnSpPr>
            <a:cxnSpLocks/>
            <a:stCxn id="7" idx="3"/>
            <a:endCxn id="8" idx="1"/>
          </p:cNvCxnSpPr>
          <p:nvPr/>
        </p:nvCxnSpPr>
        <p:spPr>
          <a:xfrm>
            <a:off x="8413004" y="3786975"/>
            <a:ext cx="926543" cy="0"/>
          </a:xfrm>
          <a:prstGeom prst="straightConnector1">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07CAB0B-DB1E-E5D8-9583-562AD76881FC}"/>
              </a:ext>
            </a:extLst>
          </p:cNvPr>
          <p:cNvSpPr txBox="1"/>
          <p:nvPr/>
        </p:nvSpPr>
        <p:spPr>
          <a:xfrm>
            <a:off x="974359" y="2975777"/>
            <a:ext cx="1861854" cy="307777"/>
          </a:xfrm>
          <a:prstGeom prst="rect">
            <a:avLst/>
          </a:prstGeom>
          <a:noFill/>
        </p:spPr>
        <p:txBody>
          <a:bodyPr wrap="square">
            <a:spAutoFit/>
          </a:bodyPr>
          <a:lstStyle/>
          <a:p>
            <a:pPr algn="ctr"/>
            <a:r>
              <a:rPr lang="pt-BR" sz="1400" dirty="0">
                <a:solidFill>
                  <a:schemeClr val="accent2"/>
                </a:solidFill>
                <a:latin typeface="Roboto"/>
                <a:ea typeface="Roboto"/>
                <a:cs typeface="Roboto"/>
                <a:sym typeface="Roboto"/>
              </a:rPr>
              <a:t>API e Console</a:t>
            </a:r>
            <a:endParaRPr lang="pt-BR" dirty="0">
              <a:solidFill>
                <a:schemeClr val="accent2"/>
              </a:solidFill>
            </a:endParaRPr>
          </a:p>
        </p:txBody>
      </p:sp>
      <p:sp>
        <p:nvSpPr>
          <p:cNvPr id="14" name="CaixaDeTexto 13">
            <a:extLst>
              <a:ext uri="{FF2B5EF4-FFF2-40B4-BE49-F238E27FC236}">
                <a16:creationId xmlns:a16="http://schemas.microsoft.com/office/drawing/2014/main" id="{28E85971-9CC2-9617-1151-EB3224DC581E}"/>
              </a:ext>
            </a:extLst>
          </p:cNvPr>
          <p:cNvSpPr txBox="1"/>
          <p:nvPr/>
        </p:nvSpPr>
        <p:spPr>
          <a:xfrm>
            <a:off x="3762754" y="2975776"/>
            <a:ext cx="1861854" cy="307777"/>
          </a:xfrm>
          <a:prstGeom prst="rect">
            <a:avLst/>
          </a:prstGeom>
          <a:noFill/>
        </p:spPr>
        <p:txBody>
          <a:bodyPr wrap="square">
            <a:spAutoFit/>
          </a:bodyPr>
          <a:lstStyle/>
          <a:p>
            <a:pPr algn="ctr"/>
            <a:r>
              <a:rPr lang="pt-BR" sz="1400" dirty="0">
                <a:solidFill>
                  <a:schemeClr val="accent2"/>
                </a:solidFill>
                <a:latin typeface="Roboto"/>
                <a:ea typeface="Roboto"/>
                <a:cs typeface="Roboto"/>
                <a:sym typeface="Roboto"/>
              </a:rPr>
              <a:t>API e Console</a:t>
            </a:r>
            <a:endParaRPr lang="pt-BR" dirty="0">
              <a:solidFill>
                <a:schemeClr val="accent2"/>
              </a:solidFill>
            </a:endParaRPr>
          </a:p>
        </p:txBody>
      </p:sp>
      <p:sp>
        <p:nvSpPr>
          <p:cNvPr id="15" name="CaixaDeTexto 14">
            <a:extLst>
              <a:ext uri="{FF2B5EF4-FFF2-40B4-BE49-F238E27FC236}">
                <a16:creationId xmlns:a16="http://schemas.microsoft.com/office/drawing/2014/main" id="{DCB99D4E-1B96-95F5-44B2-8D0C33B957B0}"/>
              </a:ext>
            </a:extLst>
          </p:cNvPr>
          <p:cNvSpPr txBox="1"/>
          <p:nvPr/>
        </p:nvSpPr>
        <p:spPr>
          <a:xfrm>
            <a:off x="6551149" y="2975775"/>
            <a:ext cx="1861855" cy="307777"/>
          </a:xfrm>
          <a:prstGeom prst="rect">
            <a:avLst/>
          </a:prstGeom>
          <a:noFill/>
        </p:spPr>
        <p:txBody>
          <a:bodyPr wrap="square">
            <a:spAutoFit/>
          </a:bodyPr>
          <a:lstStyle/>
          <a:p>
            <a:pPr algn="ctr"/>
            <a:r>
              <a:rPr lang="pt-BR" sz="1400" dirty="0">
                <a:solidFill>
                  <a:srgbClr val="FFC000"/>
                </a:solidFill>
                <a:latin typeface="Roboto"/>
                <a:ea typeface="Roboto"/>
                <a:cs typeface="Roboto"/>
                <a:sym typeface="Roboto"/>
              </a:rPr>
              <a:t>Somente Console</a:t>
            </a:r>
            <a:endParaRPr lang="pt-BR" dirty="0">
              <a:solidFill>
                <a:srgbClr val="FFC000"/>
              </a:solidFill>
            </a:endParaRPr>
          </a:p>
        </p:txBody>
      </p:sp>
      <p:sp>
        <p:nvSpPr>
          <p:cNvPr id="16" name="CaixaDeTexto 15">
            <a:extLst>
              <a:ext uri="{FF2B5EF4-FFF2-40B4-BE49-F238E27FC236}">
                <a16:creationId xmlns:a16="http://schemas.microsoft.com/office/drawing/2014/main" id="{46B94ABE-8EAD-99BB-58A5-8CDF9DFD34E7}"/>
              </a:ext>
            </a:extLst>
          </p:cNvPr>
          <p:cNvSpPr txBox="1"/>
          <p:nvPr/>
        </p:nvSpPr>
        <p:spPr>
          <a:xfrm>
            <a:off x="9339545" y="2975774"/>
            <a:ext cx="1861856" cy="307777"/>
          </a:xfrm>
          <a:prstGeom prst="rect">
            <a:avLst/>
          </a:prstGeom>
          <a:noFill/>
        </p:spPr>
        <p:txBody>
          <a:bodyPr wrap="square">
            <a:spAutoFit/>
          </a:bodyPr>
          <a:lstStyle/>
          <a:p>
            <a:pPr algn="ctr"/>
            <a:r>
              <a:rPr lang="pt-BR" sz="1400" dirty="0">
                <a:solidFill>
                  <a:schemeClr val="accent2"/>
                </a:solidFill>
                <a:latin typeface="Roboto"/>
                <a:ea typeface="Roboto"/>
                <a:cs typeface="Roboto"/>
                <a:sym typeface="Roboto"/>
              </a:rPr>
              <a:t>API e Console</a:t>
            </a:r>
            <a:endParaRPr lang="pt-BR" dirty="0">
              <a:solidFill>
                <a:schemeClr val="accent2"/>
              </a:solidFill>
            </a:endParaRPr>
          </a:p>
        </p:txBody>
      </p:sp>
      <p:sp>
        <p:nvSpPr>
          <p:cNvPr id="44" name="Google Shape;411;p22">
            <a:extLst>
              <a:ext uri="{FF2B5EF4-FFF2-40B4-BE49-F238E27FC236}">
                <a16:creationId xmlns:a16="http://schemas.microsoft.com/office/drawing/2014/main" id="{333E932D-0412-E47F-6F6D-E0F16EF405E9}"/>
              </a:ext>
            </a:extLst>
          </p:cNvPr>
          <p:cNvSpPr txBox="1"/>
          <p:nvPr/>
        </p:nvSpPr>
        <p:spPr>
          <a:xfrm>
            <a:off x="314325" y="5662561"/>
            <a:ext cx="11563350"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1" u="none" strike="noStrike" kern="0" cap="none" spc="0" normalizeH="0" baseline="0" noProof="0" dirty="0">
                <a:ln>
                  <a:noFill/>
                </a:ln>
                <a:solidFill>
                  <a:srgbClr val="94A2AC"/>
                </a:solidFill>
                <a:effectLst/>
                <a:uLnTx/>
                <a:uFillTx/>
                <a:latin typeface="Roboto"/>
                <a:ea typeface="Roboto"/>
                <a:cs typeface="Roboto"/>
                <a:sym typeface="Roboto"/>
              </a:rPr>
              <a:t>O uso de SDK é mais recomendável no envio do </a:t>
            </a:r>
            <a:r>
              <a:rPr kumimoji="0" lang="pt-BR" sz="1800" b="0" i="1" u="none" strike="noStrike" kern="0" cap="none" spc="0" normalizeH="0" baseline="0" noProof="0" dirty="0" err="1">
                <a:ln>
                  <a:noFill/>
                </a:ln>
                <a:solidFill>
                  <a:srgbClr val="94A2AC"/>
                </a:solidFill>
                <a:effectLst/>
                <a:uLnTx/>
                <a:uFillTx/>
                <a:latin typeface="Roboto"/>
                <a:ea typeface="Roboto"/>
                <a:cs typeface="Roboto"/>
                <a:sym typeface="Roboto"/>
              </a:rPr>
              <a:t>dataset</a:t>
            </a:r>
            <a:r>
              <a:rPr kumimoji="0" lang="pt-BR" sz="1800" b="0" i="1" u="none" strike="noStrike" kern="0" cap="none" spc="0" normalizeH="0" baseline="0" noProof="0" dirty="0">
                <a:ln>
                  <a:noFill/>
                </a:ln>
                <a:solidFill>
                  <a:srgbClr val="94A2AC"/>
                </a:solidFill>
                <a:effectLst/>
                <a:uLnTx/>
                <a:uFillTx/>
                <a:latin typeface="Roboto"/>
                <a:ea typeface="Roboto"/>
                <a:cs typeface="Roboto"/>
                <a:sym typeface="Roboto"/>
              </a:rPr>
              <a:t> especialmente para rotulagem existente e não ter que realiza-las novamente de forma manual.</a:t>
            </a:r>
          </a:p>
        </p:txBody>
      </p:sp>
    </p:spTree>
    <p:extLst>
      <p:ext uri="{BB962C8B-B14F-4D97-AF65-F5344CB8AC3E}">
        <p14:creationId xmlns:p14="http://schemas.microsoft.com/office/powerpoint/2010/main" val="134118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a:extLst>
            <a:ext uri="{FF2B5EF4-FFF2-40B4-BE49-F238E27FC236}">
              <a16:creationId xmlns:a16="http://schemas.microsoft.com/office/drawing/2014/main" id="{B2E45467-18D8-DFE6-5C4E-D61F1A4CEF58}"/>
            </a:ext>
          </a:extLst>
        </p:cNvPr>
        <p:cNvGrpSpPr/>
        <p:nvPr/>
      </p:nvGrpSpPr>
      <p:grpSpPr>
        <a:xfrm>
          <a:off x="0" y="0"/>
          <a:ext cx="0" cy="0"/>
          <a:chOff x="0" y="0"/>
          <a:chExt cx="0" cy="0"/>
        </a:xfrm>
      </p:grpSpPr>
      <p:sp>
        <p:nvSpPr>
          <p:cNvPr id="307" name="Google Shape;307;p14">
            <a:extLst>
              <a:ext uri="{FF2B5EF4-FFF2-40B4-BE49-F238E27FC236}">
                <a16:creationId xmlns:a16="http://schemas.microsoft.com/office/drawing/2014/main" id="{3E11CFF4-3572-9B82-9153-5A9C3335323E}"/>
              </a:ext>
            </a:extLst>
          </p:cNvPr>
          <p:cNvSpPr txBox="1"/>
          <p:nvPr/>
        </p:nvSpPr>
        <p:spPr>
          <a:xfrm>
            <a:off x="280416" y="1905492"/>
            <a:ext cx="3891533" cy="34778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Utilizaremos uma base de imagens </a:t>
            </a:r>
            <a:r>
              <a:rPr lang="pt-BR" sz="2000" dirty="0">
                <a:solidFill>
                  <a:srgbClr val="94A2AC"/>
                </a:solidFill>
                <a:latin typeface="Roboto"/>
                <a:ea typeface="Roboto"/>
                <a:cs typeface="Roboto"/>
                <a:sym typeface="Roboto"/>
              </a:rPr>
              <a:t>com diferentes animais selvagens.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Por se tratar de um classificador de objetos, teremos além das imagens as regiões delimitadoras para cada classe.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Fonte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hlinkClick r:id="rId3"/>
              </a:rPr>
              <a:t>Kaggle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também disponível neste </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hlinkClick r:id="rId4"/>
              </a:rPr>
              <a:t>repositório</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
        <p:nvSpPr>
          <p:cNvPr id="4" name="Google Shape;290;p13">
            <a:extLst>
              <a:ext uri="{FF2B5EF4-FFF2-40B4-BE49-F238E27FC236}">
                <a16:creationId xmlns:a16="http://schemas.microsoft.com/office/drawing/2014/main" id="{AAA4FAA3-44FA-DFCC-301F-9C8AE316F375}"/>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94A2AC"/>
              </a:buClr>
              <a:buSzPts val="2800"/>
              <a:buFont typeface="Roboto"/>
              <a:buNone/>
              <a:tabLst/>
              <a:defRPr/>
            </a:pPr>
            <a:r>
              <a:rPr kumimoji="0" lang="pt-BR" sz="2800" b="1" i="0" u="none" strike="noStrike" kern="0" cap="none" spc="0" normalizeH="0" baseline="0" noProof="0" dirty="0">
                <a:ln>
                  <a:noFill/>
                </a:ln>
                <a:solidFill>
                  <a:srgbClr val="E0375F"/>
                </a:solidFill>
                <a:effectLst/>
                <a:uLnTx/>
                <a:uFillTx/>
                <a:latin typeface="Roboto"/>
                <a:ea typeface="Roboto"/>
                <a:cs typeface="Roboto"/>
                <a:sym typeface="Roboto"/>
              </a:rPr>
              <a:t>CLASSIFICADOR</a:t>
            </a:r>
            <a:r>
              <a:rPr kumimoji="0" lang="pt-BR" sz="2800" b="0" i="0" u="none" strike="noStrike" kern="0" cap="none" spc="0" normalizeH="0" baseline="0" noProof="0" dirty="0">
                <a:ln>
                  <a:noFill/>
                </a:ln>
                <a:solidFill>
                  <a:srgbClr val="94A2AC"/>
                </a:solidFill>
                <a:effectLst/>
                <a:uLnTx/>
                <a:uFillTx/>
                <a:latin typeface="Roboto"/>
                <a:ea typeface="Roboto"/>
                <a:cs typeface="Roboto"/>
                <a:sym typeface="Roboto"/>
              </a:rPr>
              <a:t> DE OBJETOS COM CUSTOM LABELS</a:t>
            </a:r>
            <a:endParaRPr kumimoji="0" lang="pt-BR" sz="2800" b="0" i="0" u="none" strike="noStrike" kern="0" cap="none" spc="0" normalizeH="0" baseline="0" noProof="0" dirty="0">
              <a:ln>
                <a:noFill/>
              </a:ln>
              <a:solidFill>
                <a:srgbClr val="94A2AC"/>
              </a:solidFill>
              <a:effectLst/>
              <a:uLnTx/>
              <a:uFillTx/>
              <a:latin typeface="Roboto"/>
              <a:ea typeface="Roboto"/>
              <a:cs typeface="Roboto"/>
              <a:sym typeface="Calibri"/>
            </a:endParaRPr>
          </a:p>
        </p:txBody>
      </p:sp>
      <p:pic>
        <p:nvPicPr>
          <p:cNvPr id="3" name="Imagem 2">
            <a:extLst>
              <a:ext uri="{FF2B5EF4-FFF2-40B4-BE49-F238E27FC236}">
                <a16:creationId xmlns:a16="http://schemas.microsoft.com/office/drawing/2014/main" id="{CF4F2D38-5FBD-0BEC-98CB-45AD0726D697}"/>
              </a:ext>
            </a:extLst>
          </p:cNvPr>
          <p:cNvPicPr>
            <a:picLocks noChangeAspect="1"/>
          </p:cNvPicPr>
          <p:nvPr/>
        </p:nvPicPr>
        <p:blipFill rotWithShape="1">
          <a:blip r:embed="rId5"/>
          <a:srcRect l="24987" r="50000"/>
          <a:stretch/>
        </p:blipFill>
        <p:spPr>
          <a:xfrm>
            <a:off x="8077201" y="1481430"/>
            <a:ext cx="3638550" cy="2083401"/>
          </a:xfrm>
          <a:prstGeom prst="rect">
            <a:avLst/>
          </a:prstGeom>
        </p:spPr>
      </p:pic>
      <p:pic>
        <p:nvPicPr>
          <p:cNvPr id="5" name="Imagem 4">
            <a:extLst>
              <a:ext uri="{FF2B5EF4-FFF2-40B4-BE49-F238E27FC236}">
                <a16:creationId xmlns:a16="http://schemas.microsoft.com/office/drawing/2014/main" id="{1DD90F97-BDA0-9EEF-BEDD-83D0822E8809}"/>
              </a:ext>
            </a:extLst>
          </p:cNvPr>
          <p:cNvPicPr>
            <a:picLocks noChangeAspect="1"/>
          </p:cNvPicPr>
          <p:nvPr/>
        </p:nvPicPr>
        <p:blipFill rotWithShape="1">
          <a:blip r:embed="rId5"/>
          <a:srcRect l="74987"/>
          <a:stretch/>
        </p:blipFill>
        <p:spPr>
          <a:xfrm>
            <a:off x="8020051" y="3644410"/>
            <a:ext cx="3638550" cy="2083401"/>
          </a:xfrm>
          <a:prstGeom prst="rect">
            <a:avLst/>
          </a:prstGeom>
        </p:spPr>
      </p:pic>
      <p:pic>
        <p:nvPicPr>
          <p:cNvPr id="6" name="Imagem 5">
            <a:extLst>
              <a:ext uri="{FF2B5EF4-FFF2-40B4-BE49-F238E27FC236}">
                <a16:creationId xmlns:a16="http://schemas.microsoft.com/office/drawing/2014/main" id="{94A88D77-13F3-6B8D-DA2D-822687EE15AC}"/>
              </a:ext>
            </a:extLst>
          </p:cNvPr>
          <p:cNvPicPr>
            <a:picLocks noChangeAspect="1"/>
          </p:cNvPicPr>
          <p:nvPr/>
        </p:nvPicPr>
        <p:blipFill rotWithShape="1">
          <a:blip r:embed="rId5"/>
          <a:srcRect l="50000" r="25078"/>
          <a:stretch/>
        </p:blipFill>
        <p:spPr>
          <a:xfrm>
            <a:off x="4283304" y="3644410"/>
            <a:ext cx="3625392" cy="2083401"/>
          </a:xfrm>
          <a:prstGeom prst="rect">
            <a:avLst/>
          </a:prstGeom>
        </p:spPr>
      </p:pic>
      <p:pic>
        <p:nvPicPr>
          <p:cNvPr id="7" name="Imagem 6">
            <a:extLst>
              <a:ext uri="{FF2B5EF4-FFF2-40B4-BE49-F238E27FC236}">
                <a16:creationId xmlns:a16="http://schemas.microsoft.com/office/drawing/2014/main" id="{232DDD93-3657-2992-4D49-54A22DBFDB32}"/>
              </a:ext>
            </a:extLst>
          </p:cNvPr>
          <p:cNvPicPr>
            <a:picLocks noChangeAspect="1"/>
          </p:cNvPicPr>
          <p:nvPr/>
        </p:nvPicPr>
        <p:blipFill rotWithShape="1">
          <a:blip r:embed="rId5"/>
          <a:srcRect l="3" r="74984"/>
          <a:stretch/>
        </p:blipFill>
        <p:spPr>
          <a:xfrm>
            <a:off x="4381500" y="1481429"/>
            <a:ext cx="3638551" cy="2083401"/>
          </a:xfrm>
          <a:prstGeom prst="rect">
            <a:avLst/>
          </a:prstGeom>
        </p:spPr>
      </p:pic>
    </p:spTree>
    <p:extLst>
      <p:ext uri="{BB962C8B-B14F-4D97-AF65-F5344CB8AC3E}">
        <p14:creationId xmlns:p14="http://schemas.microsoft.com/office/powerpoint/2010/main" val="360609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C9F6234C-0F74-B51F-F438-C43927959FD3}"/>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7E982D77-8ABB-3DC2-7D2D-2FC175CD4F17}"/>
              </a:ext>
            </a:extLst>
          </p:cNvPr>
          <p:cNvSpPr txBox="1"/>
          <p:nvPr/>
        </p:nvSpPr>
        <p:spPr>
          <a:xfrm>
            <a:off x="323850" y="981075"/>
            <a:ext cx="11563350"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 processo de envio de imagens e rotulagem é o mesmo. A única diferença é que agora vamos</a:t>
            </a:r>
            <a:r>
              <a:rPr lang="pt-BR" sz="1800" dirty="0">
                <a:solidFill>
                  <a:srgbClr val="94A2AC"/>
                </a:solidFill>
                <a:latin typeface="Roboto"/>
                <a:ea typeface="Roboto"/>
                <a:cs typeface="Roboto"/>
                <a:sym typeface="Roboto"/>
              </a:rPr>
              <a:t> utilizar a rotulagem por “Caixas delimitadoras”, que irá requerer anotações baseadas em um retângulo delimitador.</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6" name="Imagem 5">
            <a:extLst>
              <a:ext uri="{FF2B5EF4-FFF2-40B4-BE49-F238E27FC236}">
                <a16:creationId xmlns:a16="http://schemas.microsoft.com/office/drawing/2014/main" id="{74BCD64C-0B8A-961A-840D-7C13D2F568EF}"/>
              </a:ext>
            </a:extLst>
          </p:cNvPr>
          <p:cNvPicPr>
            <a:picLocks noChangeAspect="1"/>
          </p:cNvPicPr>
          <p:nvPr/>
        </p:nvPicPr>
        <p:blipFill>
          <a:blip r:embed="rId3"/>
          <a:stretch>
            <a:fillRect/>
          </a:stretch>
        </p:blipFill>
        <p:spPr>
          <a:xfrm>
            <a:off x="2528887" y="2129914"/>
            <a:ext cx="7477125" cy="4054497"/>
          </a:xfrm>
          <a:prstGeom prst="rect">
            <a:avLst/>
          </a:prstGeom>
        </p:spPr>
      </p:pic>
      <p:sp>
        <p:nvSpPr>
          <p:cNvPr id="8" name="Google Shape;410;p22">
            <a:extLst>
              <a:ext uri="{FF2B5EF4-FFF2-40B4-BE49-F238E27FC236}">
                <a16:creationId xmlns:a16="http://schemas.microsoft.com/office/drawing/2014/main" id="{F590947C-27BA-D35B-8BF4-369BA03336AD}"/>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DATASET</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2401357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2C54F99D-FBB0-E8E5-61AE-55D7EAD67214}"/>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59B6C1A5-308B-6EFF-7A1E-51B21855B7FF}"/>
              </a:ext>
            </a:extLst>
          </p:cNvPr>
          <p:cNvSpPr txBox="1"/>
          <p:nvPr/>
        </p:nvSpPr>
        <p:spPr>
          <a:xfrm>
            <a:off x="7339584" y="2547481"/>
            <a:ext cx="4572000" cy="230828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Cada objeto precisa estar dentro de uma caixa delimitadora.</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Se houver 2 objetos, terão 2 caixas delimitadoras. </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Não há problema se houver sobreposições.</a:t>
            </a:r>
          </a:p>
        </p:txBody>
      </p:sp>
      <p:pic>
        <p:nvPicPr>
          <p:cNvPr id="2" name="Imagem 1">
            <a:extLst>
              <a:ext uri="{FF2B5EF4-FFF2-40B4-BE49-F238E27FC236}">
                <a16:creationId xmlns:a16="http://schemas.microsoft.com/office/drawing/2014/main" id="{A53B4F6B-34FA-5C65-583E-A704A882AE40}"/>
              </a:ext>
            </a:extLst>
          </p:cNvPr>
          <p:cNvPicPr>
            <a:picLocks noChangeAspect="1"/>
          </p:cNvPicPr>
          <p:nvPr/>
        </p:nvPicPr>
        <p:blipFill>
          <a:blip r:embed="rId3"/>
          <a:stretch>
            <a:fillRect/>
          </a:stretch>
        </p:blipFill>
        <p:spPr>
          <a:xfrm>
            <a:off x="280416" y="1353710"/>
            <a:ext cx="6887210" cy="4695825"/>
          </a:xfrm>
          <a:prstGeom prst="rect">
            <a:avLst/>
          </a:prstGeom>
        </p:spPr>
      </p:pic>
      <p:sp>
        <p:nvSpPr>
          <p:cNvPr id="3" name="Google Shape;410;p22">
            <a:extLst>
              <a:ext uri="{FF2B5EF4-FFF2-40B4-BE49-F238E27FC236}">
                <a16:creationId xmlns:a16="http://schemas.microsoft.com/office/drawing/2014/main" id="{36696FBD-CAC3-DE17-15F0-29B6A0831BA6}"/>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ROTULAGEM</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32396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2A75315E-54C0-6225-A650-D13289F5C162}"/>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5E3AEE28-2973-71A0-E616-8084CFA90F0A}"/>
              </a:ext>
            </a:extLst>
          </p:cNvPr>
          <p:cNvSpPr txBox="1"/>
          <p:nvPr/>
        </p:nvSpPr>
        <p:spPr>
          <a:xfrm>
            <a:off x="280416" y="2852730"/>
            <a:ext cx="5124450" cy="203128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Ao final do processo, esperamos ter todas as imagens rotuladas e com as caixas delimitadoras em todas elas.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Os passos de treinamento, verificação de métricas e inferência segue o mesmo do classificador de imagens.</a:t>
            </a:r>
          </a:p>
        </p:txBody>
      </p:sp>
      <p:pic>
        <p:nvPicPr>
          <p:cNvPr id="2" name="Imagem 1">
            <a:extLst>
              <a:ext uri="{FF2B5EF4-FFF2-40B4-BE49-F238E27FC236}">
                <a16:creationId xmlns:a16="http://schemas.microsoft.com/office/drawing/2014/main" id="{E24E6B35-E1E8-8B4F-3601-AE2090D145B6}"/>
              </a:ext>
            </a:extLst>
          </p:cNvPr>
          <p:cNvPicPr>
            <a:picLocks noChangeAspect="1"/>
          </p:cNvPicPr>
          <p:nvPr/>
        </p:nvPicPr>
        <p:blipFill>
          <a:blip r:embed="rId3"/>
          <a:stretch>
            <a:fillRect/>
          </a:stretch>
        </p:blipFill>
        <p:spPr>
          <a:xfrm>
            <a:off x="5545841" y="992772"/>
            <a:ext cx="6341359" cy="5566494"/>
          </a:xfrm>
          <a:prstGeom prst="rect">
            <a:avLst/>
          </a:prstGeom>
        </p:spPr>
      </p:pic>
      <p:sp>
        <p:nvSpPr>
          <p:cNvPr id="3" name="Google Shape;410;p22">
            <a:extLst>
              <a:ext uri="{FF2B5EF4-FFF2-40B4-BE49-F238E27FC236}">
                <a16:creationId xmlns:a16="http://schemas.microsoft.com/office/drawing/2014/main" id="{AC784821-4476-9655-58C3-6D7130AEA188}"/>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ROTULAGEM</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134638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6E896553-D1F1-A46B-8B8F-11ED1D2A068A}"/>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7B652AB2-421D-E999-D8E8-473C7C17156C}"/>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anotação do conjunto de dados utiliza um padrão conhecido por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Yolo</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Cada anotação pode ter um padrão diferente. 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Rekogniti</a:t>
            </a:r>
            <a:r>
              <a:rPr lang="pt-BR" sz="1800" dirty="0" err="1">
                <a:solidFill>
                  <a:srgbClr val="94A2AC"/>
                </a:solidFill>
                <a:latin typeface="Roboto"/>
                <a:ea typeface="Roboto"/>
                <a:cs typeface="Roboto"/>
                <a:sym typeface="Roboto"/>
              </a:rPr>
              <a:t>on</a:t>
            </a:r>
            <a:r>
              <a:rPr lang="pt-BR" sz="1800" dirty="0">
                <a:solidFill>
                  <a:srgbClr val="94A2AC"/>
                </a:solidFill>
                <a:latin typeface="Roboto"/>
                <a:ea typeface="Roboto"/>
                <a:cs typeface="Roboto"/>
                <a:sym typeface="Roboto"/>
              </a:rPr>
              <a:t> precisa de uma anotação com dados absolutos, ou seja, comprimento, altura e posicionamento da imagem referente aos eixos x e y.</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3074" name="Picture 2" descr="Object Detection Datasets Overview - Ultralytics YOLOv8 Docs">
            <a:extLst>
              <a:ext uri="{FF2B5EF4-FFF2-40B4-BE49-F238E27FC236}">
                <a16:creationId xmlns:a16="http://schemas.microsoft.com/office/drawing/2014/main" id="{75781EF2-3023-3D5C-42F8-DE75219B3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31" y="2044190"/>
            <a:ext cx="6024701" cy="37448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830ECA7A-912F-8184-303D-61523328BDF8}"/>
              </a:ext>
            </a:extLst>
          </p:cNvPr>
          <p:cNvSpPr txBox="1"/>
          <p:nvPr/>
        </p:nvSpPr>
        <p:spPr>
          <a:xfrm>
            <a:off x="280416" y="6221394"/>
            <a:ext cx="9625584" cy="523220"/>
          </a:xfrm>
          <a:prstGeom prst="rect">
            <a:avLst/>
          </a:prstGeom>
          <a:noFill/>
        </p:spPr>
        <p:txBody>
          <a:bodyPr wrap="square">
            <a:spAutoFit/>
          </a:bodyPr>
          <a:lstStyle/>
          <a:p>
            <a:r>
              <a:rPr lang="pt-BR" dirty="0">
                <a:latin typeface="Roboto" panose="02000000000000000000" pitchFamily="2" charset="0"/>
                <a:ea typeface="Roboto" panose="02000000000000000000" pitchFamily="2" charset="0"/>
                <a:cs typeface="Roboto" panose="02000000000000000000" pitchFamily="2" charset="0"/>
              </a:rPr>
              <a:t>https://docs.ultralytics.com/pt/datasets/detect/</a:t>
            </a:r>
          </a:p>
          <a:p>
            <a:r>
              <a:rPr lang="pt-BR" dirty="0"/>
              <a:t>https://docs.aws.amazon.com/rekognition/latest/dg/images-displaying-bounding-boxes.html</a:t>
            </a:r>
            <a:endParaRPr lang="pt-BR" dirty="0">
              <a:latin typeface="Roboto" panose="02000000000000000000" pitchFamily="2" charset="0"/>
              <a:ea typeface="Roboto" panose="02000000000000000000" pitchFamily="2" charset="0"/>
              <a:cs typeface="Roboto" panose="02000000000000000000" pitchFamily="2" charset="0"/>
            </a:endParaRPr>
          </a:p>
        </p:txBody>
      </p:sp>
      <p:pic>
        <p:nvPicPr>
          <p:cNvPr id="3076" name="Picture 4">
            <a:extLst>
              <a:ext uri="{FF2B5EF4-FFF2-40B4-BE49-F238E27FC236}">
                <a16:creationId xmlns:a16="http://schemas.microsoft.com/office/drawing/2014/main" id="{4F8C9418-CEAB-056D-7DB8-6DEB00A19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1025" y="2746269"/>
            <a:ext cx="2457450" cy="245745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370CC75B-7B94-B220-9433-2FD191DF7440}"/>
              </a:ext>
            </a:extLst>
          </p:cNvPr>
          <p:cNvSpPr txBox="1"/>
          <p:nvPr/>
        </p:nvSpPr>
        <p:spPr>
          <a:xfrm>
            <a:off x="6381750" y="5455006"/>
            <a:ext cx="6096000" cy="307777"/>
          </a:xfrm>
          <a:prstGeom prst="rect">
            <a:avLst/>
          </a:prstGeom>
          <a:noFill/>
        </p:spPr>
        <p:txBody>
          <a:bodyPr wrap="square">
            <a:spAutoFit/>
          </a:bodyPr>
          <a:lstStyle/>
          <a:p>
            <a:pPr algn="ct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Anotação do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Rekognition</a:t>
            </a: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Left</a:t>
            </a: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 Top,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Height</a:t>
            </a: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Width</a:t>
            </a:r>
            <a:r>
              <a:rPr lang="pt-BR" dirty="0">
                <a:solidFill>
                  <a:srgbClr val="94A2AC"/>
                </a:solidFill>
                <a:latin typeface="Roboto"/>
                <a:ea typeface="Roboto"/>
                <a:cs typeface="Roboto"/>
                <a:sym typeface="Roboto"/>
              </a:rPr>
              <a:t>)</a:t>
            </a:r>
            <a:endParaRPr lang="pt-BR" dirty="0"/>
          </a:p>
        </p:txBody>
      </p:sp>
      <p:sp>
        <p:nvSpPr>
          <p:cNvPr id="9" name="CaixaDeTexto 8">
            <a:extLst>
              <a:ext uri="{FF2B5EF4-FFF2-40B4-BE49-F238E27FC236}">
                <a16:creationId xmlns:a16="http://schemas.microsoft.com/office/drawing/2014/main" id="{6D20995C-BB9E-561F-E17F-D62E4FB85D8F}"/>
              </a:ext>
            </a:extLst>
          </p:cNvPr>
          <p:cNvSpPr txBox="1"/>
          <p:nvPr/>
        </p:nvSpPr>
        <p:spPr>
          <a:xfrm>
            <a:off x="840581" y="5455006"/>
            <a:ext cx="6096000" cy="307777"/>
          </a:xfrm>
          <a:prstGeom prst="rect">
            <a:avLst/>
          </a:prstGeom>
          <a:noFill/>
        </p:spPr>
        <p:txBody>
          <a:bodyPr wrap="square">
            <a:spAutoFit/>
          </a:bodyPr>
          <a:lstStyle/>
          <a:p>
            <a:pPr algn="ct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Anotação do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Yolo</a:t>
            </a: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 (Center X, Center Y, </a:t>
            </a: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Width</a:t>
            </a:r>
            <a:r>
              <a:rPr lang="pt-BR" dirty="0">
                <a:solidFill>
                  <a:srgbClr val="94A2AC"/>
                </a:solidFill>
                <a:latin typeface="Roboto"/>
                <a:ea typeface="Roboto"/>
                <a:cs typeface="Roboto"/>
                <a:sym typeface="Roboto"/>
              </a:rPr>
              <a:t>, </a:t>
            </a:r>
            <a:r>
              <a:rPr lang="pt-BR" dirty="0" err="1">
                <a:solidFill>
                  <a:srgbClr val="94A2AC"/>
                </a:solidFill>
                <a:latin typeface="Roboto"/>
                <a:ea typeface="Roboto"/>
                <a:cs typeface="Roboto"/>
                <a:sym typeface="Roboto"/>
              </a:rPr>
              <a:t>Height</a:t>
            </a:r>
            <a:r>
              <a:rPr lang="pt-BR" dirty="0">
                <a:solidFill>
                  <a:srgbClr val="94A2AC"/>
                </a:solidFill>
                <a:latin typeface="Roboto"/>
                <a:ea typeface="Roboto"/>
                <a:cs typeface="Roboto"/>
                <a:sym typeface="Roboto"/>
              </a:rPr>
              <a:t>)</a:t>
            </a:r>
            <a:endParaRPr lang="pt-BR" dirty="0"/>
          </a:p>
        </p:txBody>
      </p:sp>
      <p:sp>
        <p:nvSpPr>
          <p:cNvPr id="12" name="Google Shape;410;p22">
            <a:extLst>
              <a:ext uri="{FF2B5EF4-FFF2-40B4-BE49-F238E27FC236}">
                <a16:creationId xmlns:a16="http://schemas.microsoft.com/office/drawing/2014/main" id="{03E80E24-D03C-09A8-1950-FEEF070B369E}"/>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ROTULAGEM POR SDK</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67261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1026" name="Picture 2">
            <a:extLst>
              <a:ext uri="{FF2B5EF4-FFF2-40B4-BE49-F238E27FC236}">
                <a16:creationId xmlns:a16="http://schemas.microsoft.com/office/drawing/2014/main" id="{D2D29598-A282-9448-F20E-5AC9C3915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282" y="2533910"/>
            <a:ext cx="2989435" cy="179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0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5F24D8AB-AB9A-2D29-3938-47372913572E}"/>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FFDEA7EF-C8D2-B3B7-FFD7-A8E8DDB64BC8}"/>
              </a:ext>
            </a:extLst>
          </p:cNvPr>
          <p:cNvSpPr txBox="1"/>
          <p:nvPr/>
        </p:nvSpPr>
        <p:spPr>
          <a:xfrm>
            <a:off x="323850" y="981075"/>
            <a:ext cx="11563350"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conversão de um tipo de anotação para outra necessita do tamanho da imagem, pois assim se calcula os valores absolutos a partir dos relativos.</a:t>
            </a:r>
          </a:p>
        </p:txBody>
      </p:sp>
      <p:sp>
        <p:nvSpPr>
          <p:cNvPr id="9" name="CaixaDeTexto 8">
            <a:extLst>
              <a:ext uri="{FF2B5EF4-FFF2-40B4-BE49-F238E27FC236}">
                <a16:creationId xmlns:a16="http://schemas.microsoft.com/office/drawing/2014/main" id="{4A3F4ACD-C862-BFBB-7FBF-164476B00B85}"/>
              </a:ext>
            </a:extLst>
          </p:cNvPr>
          <p:cNvSpPr txBox="1"/>
          <p:nvPr/>
        </p:nvSpPr>
        <p:spPr>
          <a:xfrm>
            <a:off x="323850" y="5512557"/>
            <a:ext cx="11563349" cy="1077218"/>
          </a:xfrm>
          <a:prstGeom prst="rect">
            <a:avLst/>
          </a:prstGeom>
          <a:noFill/>
        </p:spPr>
        <p:txBody>
          <a:bodyPr wrap="square">
            <a:spAutoFit/>
          </a:bodyPr>
          <a:lstStyle/>
          <a:p>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O parâmetro box compõe os dados no formato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Yolo</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Apesar deste formato também trazer o id da classe, optamos por criar nosso próprio identificador.</a:t>
            </a:r>
          </a:p>
          <a:p>
            <a:r>
              <a:rPr lang="pt-BR" sz="1600" i="1" dirty="0">
                <a:solidFill>
                  <a:srgbClr val="94A2AC"/>
                </a:solidFill>
                <a:latin typeface="Roboto"/>
                <a:ea typeface="Roboto"/>
                <a:cs typeface="Roboto"/>
                <a:sym typeface="Roboto"/>
              </a:rPr>
              <a:t>Se decidirmos fazer a anotação manual não é necessário os passos programáticos, mas levará muito mais tempo e não é recomendado quando já tem a anotação pronta.</a:t>
            </a:r>
            <a:endParaRPr lang="pt-BR" sz="1600" i="1" dirty="0"/>
          </a:p>
        </p:txBody>
      </p:sp>
      <p:sp>
        <p:nvSpPr>
          <p:cNvPr id="3" name="CaixaDeTexto 2">
            <a:extLst>
              <a:ext uri="{FF2B5EF4-FFF2-40B4-BE49-F238E27FC236}">
                <a16:creationId xmlns:a16="http://schemas.microsoft.com/office/drawing/2014/main" id="{EBBECE0A-1BFB-3259-B17A-526154A41F37}"/>
              </a:ext>
            </a:extLst>
          </p:cNvPr>
          <p:cNvSpPr txBox="1"/>
          <p:nvPr/>
        </p:nvSpPr>
        <p:spPr>
          <a:xfrm>
            <a:off x="323850" y="2056388"/>
            <a:ext cx="11563349" cy="3108543"/>
          </a:xfrm>
          <a:prstGeom prst="rect">
            <a:avLst/>
          </a:prstGeom>
          <a:noFill/>
        </p:spPr>
        <p:txBody>
          <a:bodyPr wrap="square">
            <a:spAutoFit/>
          </a:bodyPr>
          <a:lstStyle/>
          <a:p>
            <a:r>
              <a:rPr lang="pt-BR" b="0" dirty="0" err="1">
                <a:solidFill>
                  <a:srgbClr val="0000FF"/>
                </a:solidFill>
                <a:effectLst/>
                <a:latin typeface="Courier New" panose="02070309020205020404" pitchFamily="49" charset="0"/>
              </a:rPr>
              <a:t>def</a:t>
            </a:r>
            <a:r>
              <a:rPr lang="pt-BR" b="0" dirty="0">
                <a:solidFill>
                  <a:srgbClr val="000000"/>
                </a:solidFill>
                <a:effectLst/>
                <a:latin typeface="Courier New" panose="02070309020205020404" pitchFamily="49" charset="0"/>
              </a:rPr>
              <a:t> </a:t>
            </a:r>
            <a:r>
              <a:rPr lang="pt-BR" b="0" dirty="0" err="1">
                <a:solidFill>
                  <a:srgbClr val="795E26"/>
                </a:solidFill>
                <a:effectLst/>
                <a:latin typeface="Courier New" panose="02070309020205020404" pitchFamily="49" charset="0"/>
              </a:rPr>
              <a:t>convert_to_rekognition_format</a:t>
            </a:r>
            <a:r>
              <a:rPr lang="pt-BR" b="0" dirty="0">
                <a:solidFill>
                  <a:srgbClr val="000000"/>
                </a:solidFill>
                <a:effectLst/>
                <a:latin typeface="Courier New" panose="02070309020205020404" pitchFamily="49" charset="0"/>
              </a:rPr>
              <a:t>(</a:t>
            </a:r>
            <a:r>
              <a:rPr lang="pt-BR" b="0" dirty="0">
                <a:solidFill>
                  <a:srgbClr val="001080"/>
                </a:solidFill>
                <a:effectLst/>
                <a:latin typeface="Courier New" panose="02070309020205020404" pitchFamily="49" charset="0"/>
              </a:rPr>
              <a:t>box</a:t>
            </a:r>
            <a:r>
              <a:rPr lang="pt-BR" b="0" dirty="0">
                <a:solidFill>
                  <a:srgbClr val="000000"/>
                </a:solidFill>
                <a:effectLst/>
                <a:latin typeface="Courier New" panose="02070309020205020404" pitchFamily="49" charset="0"/>
              </a:rPr>
              <a:t>, </a:t>
            </a:r>
            <a:r>
              <a:rPr lang="pt-BR" b="0" dirty="0" err="1">
                <a:solidFill>
                  <a:srgbClr val="001080"/>
                </a:solidFill>
                <a:effectLst/>
                <a:latin typeface="Courier New" panose="02070309020205020404" pitchFamily="49" charset="0"/>
              </a:rPr>
              <a:t>image_width</a:t>
            </a:r>
            <a:r>
              <a:rPr lang="pt-BR" b="0" dirty="0">
                <a:solidFill>
                  <a:srgbClr val="000000"/>
                </a:solidFill>
                <a:effectLst/>
                <a:latin typeface="Courier New" panose="02070309020205020404" pitchFamily="49" charset="0"/>
              </a:rPr>
              <a:t>, </a:t>
            </a:r>
            <a:r>
              <a:rPr lang="pt-BR" b="0" dirty="0" err="1">
                <a:solidFill>
                  <a:srgbClr val="001080"/>
                </a:solidFill>
                <a:effectLst/>
                <a:latin typeface="Courier New" panose="02070309020205020404" pitchFamily="49" charset="0"/>
              </a:rPr>
              <a:t>image_height</a:t>
            </a:r>
            <a:r>
              <a:rPr lang="pt-BR" b="0" dirty="0">
                <a:solidFill>
                  <a:srgbClr val="000000"/>
                </a:solidFill>
                <a:effectLst/>
                <a:latin typeface="Courier New" panose="02070309020205020404" pitchFamily="49" charset="0"/>
              </a:rPr>
              <a:t>, </a:t>
            </a:r>
            <a:r>
              <a:rPr lang="pt-BR" b="0" dirty="0" err="1">
                <a:solidFill>
                  <a:srgbClr val="001080"/>
                </a:solidFill>
                <a:effectLst/>
                <a:latin typeface="Courier New" panose="02070309020205020404" pitchFamily="49" charset="0"/>
              </a:rPr>
              <a:t>class_id</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center_x</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center_y</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width</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height</a:t>
            </a:r>
            <a:r>
              <a:rPr lang="pt-BR" b="0" dirty="0">
                <a:solidFill>
                  <a:srgbClr val="000000"/>
                </a:solidFill>
                <a:effectLst/>
                <a:latin typeface="Courier New" panose="02070309020205020404" pitchFamily="49" charset="0"/>
              </a:rPr>
              <a:t> = box</a:t>
            </a:r>
          </a:p>
          <a:p>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abs_width</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int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width</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image_width</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abs_height</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int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height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image_height</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abs_x</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int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center_x</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image_width</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abs_width</a:t>
            </a:r>
            <a:r>
              <a:rPr lang="pt-BR" b="0" dirty="0">
                <a:solidFill>
                  <a:srgbClr val="000000"/>
                </a:solidFill>
                <a:effectLst/>
                <a:latin typeface="Courier New" panose="02070309020205020404" pitchFamily="49" charset="0"/>
              </a:rPr>
              <a:t> / </a:t>
            </a:r>
            <a:r>
              <a:rPr lang="pt-BR" b="0" dirty="0">
                <a:solidFill>
                  <a:srgbClr val="116644"/>
                </a:solidFill>
                <a:effectLst/>
                <a:latin typeface="Courier New" panose="02070309020205020404" pitchFamily="49" charset="0"/>
              </a:rPr>
              <a:t>2</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abs_y</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int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center_y</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image_height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abs_height</a:t>
            </a:r>
            <a:r>
              <a:rPr lang="pt-BR" b="0" dirty="0">
                <a:solidFill>
                  <a:srgbClr val="000000"/>
                </a:solidFill>
                <a:effectLst/>
                <a:latin typeface="Courier New" panose="02070309020205020404" pitchFamily="49" charset="0"/>
              </a:rPr>
              <a:t> / </a:t>
            </a:r>
            <a:r>
              <a:rPr lang="pt-BR" b="0" dirty="0">
                <a:solidFill>
                  <a:srgbClr val="116644"/>
                </a:solidFill>
                <a:effectLst/>
                <a:latin typeface="Courier New" panose="02070309020205020404" pitchFamily="49" charset="0"/>
              </a:rPr>
              <a:t>2</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err="1">
                <a:solidFill>
                  <a:srgbClr val="AF00DB"/>
                </a:solidFill>
                <a:effectLst/>
                <a:latin typeface="Courier New" panose="02070309020205020404" pitchFamily="49" charset="0"/>
              </a:rPr>
              <a:t>return</a:t>
            </a:r>
            <a:r>
              <a:rPr lang="pt-BR" b="0" dirty="0">
                <a:solidFill>
                  <a:srgbClr val="000000"/>
                </a:solidFill>
                <a:effectLst/>
                <a:latin typeface="Courier New" panose="02070309020205020404" pitchFamily="49" charset="0"/>
              </a:rPr>
              <a:t> {</a:t>
            </a:r>
          </a:p>
          <a:p>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width</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abs_width</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height</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abs_height</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left</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abs_x</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'top'</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abs_y</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class_id</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class_id</a:t>
            </a:r>
            <a:endParaRPr lang="pt-BR" b="0" dirty="0">
              <a:solidFill>
                <a:srgbClr val="000000"/>
              </a:solidFill>
              <a:effectLst/>
              <a:latin typeface="Courier New" panose="02070309020205020404" pitchFamily="49" charset="0"/>
            </a:endParaRP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    }</a:t>
            </a:r>
          </a:p>
        </p:txBody>
      </p:sp>
      <p:sp>
        <p:nvSpPr>
          <p:cNvPr id="7" name="Google Shape;410;p22">
            <a:extLst>
              <a:ext uri="{FF2B5EF4-FFF2-40B4-BE49-F238E27FC236}">
                <a16:creationId xmlns:a16="http://schemas.microsoft.com/office/drawing/2014/main" id="{890B4CE9-F53D-DA2A-28A5-7970D17F037F}"/>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ROTULAGEM POR SDK</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2561549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9D1CE6CE-D4FE-6F09-BA8E-DC49283A3ABA}"/>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A72B44D4-DEB9-D05E-040A-F3E30B03B7F1}"/>
              </a:ext>
            </a:extLst>
          </p:cNvPr>
          <p:cNvSpPr txBox="1"/>
          <p:nvPr/>
        </p:nvSpPr>
        <p:spPr>
          <a:xfrm>
            <a:off x="6391275" y="4903940"/>
            <a:ext cx="5486400" cy="156962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Este é o arquivo de manifesto de exemplo para cada imagem. </a:t>
            </a:r>
            <a:r>
              <a:rPr lang="pt-BR" sz="1600" i="1" dirty="0">
                <a:solidFill>
                  <a:srgbClr val="94A2AC"/>
                </a:solidFill>
                <a:latin typeface="Roboto"/>
                <a:ea typeface="Roboto"/>
                <a:cs typeface="Roboto"/>
                <a:sym typeface="Roboto"/>
              </a:rPr>
              <a:t>Nele contém as informações de anotação manual que precisam ser repassadas para ser reconhecidas no conjunto de dados.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As imagens precisam estar em um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buc</a:t>
            </a:r>
            <a:r>
              <a:rPr lang="pt-BR" sz="1600" i="1" dirty="0" err="1">
                <a:solidFill>
                  <a:srgbClr val="94A2AC"/>
                </a:solidFill>
                <a:latin typeface="Roboto"/>
                <a:ea typeface="Roboto"/>
                <a:cs typeface="Roboto"/>
                <a:sym typeface="Roboto"/>
              </a:rPr>
              <a:t>ket</a:t>
            </a:r>
            <a:r>
              <a:rPr lang="pt-BR" sz="1600" i="1" dirty="0">
                <a:solidFill>
                  <a:srgbClr val="94A2AC"/>
                </a:solidFill>
                <a:latin typeface="Roboto"/>
                <a:ea typeface="Roboto"/>
                <a:cs typeface="Roboto"/>
                <a:sym typeface="Roboto"/>
              </a:rPr>
              <a:t> do S3 obrigatoriamente.</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6" name="CaixaDeTexto 5">
            <a:extLst>
              <a:ext uri="{FF2B5EF4-FFF2-40B4-BE49-F238E27FC236}">
                <a16:creationId xmlns:a16="http://schemas.microsoft.com/office/drawing/2014/main" id="{DEBDC8CD-F1A2-CA15-EF08-1038C16FB0D5}"/>
              </a:ext>
            </a:extLst>
          </p:cNvPr>
          <p:cNvSpPr txBox="1"/>
          <p:nvPr/>
        </p:nvSpPr>
        <p:spPr>
          <a:xfrm>
            <a:off x="314325" y="841249"/>
            <a:ext cx="10944226" cy="5816977"/>
          </a:xfrm>
          <a:prstGeom prst="rect">
            <a:avLst/>
          </a:prstGeom>
          <a:noFill/>
        </p:spPr>
        <p:txBody>
          <a:bodyPr wrap="square">
            <a:spAutoFit/>
          </a:bodyPr>
          <a:lstStyle/>
          <a:p>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"source-ref"</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"s3://</a:t>
            </a:r>
            <a:r>
              <a:rPr lang="pt-BR" sz="1200" b="0" dirty="0" err="1">
                <a:solidFill>
                  <a:srgbClr val="A31515"/>
                </a:solidFill>
                <a:effectLst/>
                <a:latin typeface="Courier New" panose="02070309020205020404" pitchFamily="49" charset="0"/>
              </a:rPr>
              <a:t>bucket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"BB"</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annotations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"left"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1849</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"top"</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1039</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"width"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422</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"height"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283</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"class_id"</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0</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"left"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1849</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"top"</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1340</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"width"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443</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"height"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415</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"class_id"</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"left"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2637</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"top"</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1380</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"width"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676</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"height"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338</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"class_id"</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"left"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2634</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"top"</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1051</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"width"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673</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"height"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338</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"class_id"</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image_size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"width"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4000</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"height"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2667</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"depth"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p>
          <a:p>
            <a:r>
              <a:rPr lang="pt-BR" sz="1200" b="0" dirty="0">
                <a:solidFill>
                  <a:srgbClr val="000000"/>
                </a:solidFill>
                <a:effectLst/>
                <a:latin typeface="Courier New" panose="02070309020205020404" pitchFamily="49" charset="0"/>
              </a:rPr>
              <a:t>     },</a:t>
            </a:r>
          </a:p>
          <a:p>
            <a:r>
              <a:rPr lang="pt-BR" sz="1200" b="0" dirty="0">
                <a:solidFill>
                  <a:srgbClr val="A31515"/>
                </a:solidFill>
                <a:effectLst/>
                <a:latin typeface="Courier New" panose="02070309020205020404" pitchFamily="49" charset="0"/>
              </a:rPr>
              <a:t>"BB-</a:t>
            </a:r>
            <a:r>
              <a:rPr lang="pt-BR" sz="1200" b="0" dirty="0" err="1">
                <a:solidFill>
                  <a:srgbClr val="A31515"/>
                </a:solidFill>
                <a:effectLst/>
                <a:latin typeface="Courier New" panose="02070309020205020404" pitchFamily="49" charset="0"/>
              </a:rPr>
              <a:t>metadata</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job-name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labeling-job</a:t>
            </a:r>
            <a:r>
              <a:rPr lang="pt-BR" sz="1200" b="0" dirty="0">
                <a:solidFill>
                  <a:srgbClr val="A31515"/>
                </a:solidFill>
                <a:effectLst/>
                <a:latin typeface="Courier New" panose="02070309020205020404" pitchFamily="49" charset="0"/>
              </a:rPr>
              <a:t>/BB"</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class-map</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"0"</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"comparator"</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"1"</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"pot_resistor"</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"2"</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"ir_phototransistor"</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"3"</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"ir_led"</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human-annotated</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yes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objects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pPr lvl="1"/>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pPr lvl="1"/>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pPr lvl="1"/>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pPr lvl="1"/>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p>
          <a:p>
            <a:r>
              <a:rPr lang="pt-BR" sz="1200" b="0" dirty="0">
                <a:solidFill>
                  <a:srgbClr val="A31515"/>
                </a:solidFill>
                <a:effectLst/>
                <a:latin typeface="Courier New" panose="02070309020205020404" pitchFamily="49" charset="0"/>
              </a:rPr>
              <a:t>	"creation-date"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"2021-06-22T10:11:18.006Z"</a:t>
            </a:r>
            <a:r>
              <a:rPr lang="pt-BR" sz="1200" b="0" dirty="0">
                <a:solidFill>
                  <a:srgbClr val="000000"/>
                </a:solidFill>
                <a:effectLst/>
                <a:latin typeface="Courier New" panose="02070309020205020404" pitchFamily="49" charset="0"/>
              </a:rPr>
              <a:t>,</a:t>
            </a:r>
          </a:p>
          <a:p>
            <a:r>
              <a:rPr lang="pt-BR" sz="1200" b="0" dirty="0">
                <a:solidFill>
                  <a:srgbClr val="A31515"/>
                </a:solidFill>
                <a:effectLst/>
                <a:latin typeface="Courier New" panose="02070309020205020404" pitchFamily="49" charset="0"/>
              </a:rPr>
              <a:t>	"type"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"groundtruth/</a:t>
            </a:r>
            <a:r>
              <a:rPr lang="pt-BR" sz="1200" b="0" dirty="0" err="1">
                <a:solidFill>
                  <a:srgbClr val="A31515"/>
                </a:solidFill>
                <a:effectLst/>
                <a:latin typeface="Courier New" panose="02070309020205020404" pitchFamily="49" charset="0"/>
              </a:rPr>
              <a:t>object-detection</a:t>
            </a:r>
            <a:r>
              <a:rPr lang="pt-BR" sz="1200" b="0" dirty="0">
                <a:solidFill>
                  <a:srgbClr val="A31515"/>
                </a:solidFill>
                <a:effectLst/>
                <a:latin typeface="Courier New" panose="02070309020205020404" pitchFamily="49" charset="0"/>
              </a:rPr>
              <a:t>“</a:t>
            </a:r>
          </a:p>
          <a:p>
            <a:r>
              <a:rPr lang="pt-BR" sz="1200" dirty="0">
                <a:solidFill>
                  <a:srgbClr val="A31515"/>
                </a:solidFill>
                <a:latin typeface="Courier New" panose="02070309020205020404" pitchFamily="49" charset="0"/>
              </a:rPr>
              <a:t>	</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a:t>
            </a:r>
          </a:p>
        </p:txBody>
      </p:sp>
      <p:sp>
        <p:nvSpPr>
          <p:cNvPr id="8" name="Google Shape;410;p22">
            <a:extLst>
              <a:ext uri="{FF2B5EF4-FFF2-40B4-BE49-F238E27FC236}">
                <a16:creationId xmlns:a16="http://schemas.microsoft.com/office/drawing/2014/main" id="{FFB51763-881A-D694-B169-5182CDEF15D1}"/>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MANIFESTO</a:t>
            </a:r>
            <a:endParaRPr lang="pt-BR" sz="28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1261984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19D9F777-5EC8-3BB3-6351-143AEC4DB9DD}"/>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FEEADACE-5601-90C1-AB9F-074B2920AE3D}"/>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Vamos separar uma lista de 20 imagens para o treinamento.</a:t>
            </a:r>
          </a:p>
        </p:txBody>
      </p:sp>
      <p:sp>
        <p:nvSpPr>
          <p:cNvPr id="9" name="CaixaDeTexto 8">
            <a:extLst>
              <a:ext uri="{FF2B5EF4-FFF2-40B4-BE49-F238E27FC236}">
                <a16:creationId xmlns:a16="http://schemas.microsoft.com/office/drawing/2014/main" id="{DAB7E945-DDE5-B312-5609-5449A0E624C5}"/>
              </a:ext>
            </a:extLst>
          </p:cNvPr>
          <p:cNvSpPr txBox="1"/>
          <p:nvPr/>
        </p:nvSpPr>
        <p:spPr>
          <a:xfrm>
            <a:off x="200025" y="4084784"/>
            <a:ext cx="11563349" cy="584775"/>
          </a:xfrm>
          <a:prstGeom prst="rect">
            <a:avLst/>
          </a:prstGeom>
          <a:noFill/>
        </p:spPr>
        <p:txBody>
          <a:bodyPr wrap="square">
            <a:spAutoFit/>
          </a:bodyPr>
          <a:lstStyle/>
          <a:p>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Neste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dataset</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cada nome de imagem possui o mesmo nome para a anotação num arquivo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txt</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Portanto vamos construir uma função para obter a anotação dado o caminho da imagem.</a:t>
            </a:r>
            <a:endParaRPr lang="pt-BR" sz="1600" i="1" dirty="0"/>
          </a:p>
        </p:txBody>
      </p:sp>
      <p:sp>
        <p:nvSpPr>
          <p:cNvPr id="6" name="CaixaDeTexto 5">
            <a:extLst>
              <a:ext uri="{FF2B5EF4-FFF2-40B4-BE49-F238E27FC236}">
                <a16:creationId xmlns:a16="http://schemas.microsoft.com/office/drawing/2014/main" id="{E1B38729-E156-A3C4-BEC2-D052D0CC1EC5}"/>
              </a:ext>
            </a:extLst>
          </p:cNvPr>
          <p:cNvSpPr txBox="1"/>
          <p:nvPr/>
        </p:nvSpPr>
        <p:spPr>
          <a:xfrm>
            <a:off x="280417" y="1490192"/>
            <a:ext cx="11606782" cy="2308324"/>
          </a:xfrm>
          <a:prstGeom prst="rect">
            <a:avLst/>
          </a:prstGeom>
          <a:noFill/>
        </p:spPr>
        <p:txBody>
          <a:bodyPr wrap="square">
            <a:spAutoFit/>
          </a:bodyPr>
          <a:lstStyle/>
          <a:p>
            <a:r>
              <a:rPr lang="pt-BR" sz="1200" b="0" dirty="0" err="1">
                <a:solidFill>
                  <a:srgbClr val="000000"/>
                </a:solidFill>
                <a:effectLst/>
                <a:latin typeface="Courier New" panose="02070309020205020404" pitchFamily="49" charset="0"/>
              </a:rPr>
              <a:t>image_list</a:t>
            </a:r>
            <a:r>
              <a:rPr lang="pt-BR" sz="1200" b="0" dirty="0">
                <a:solidFill>
                  <a:srgbClr val="000000"/>
                </a:solidFill>
                <a:effectLst/>
                <a:latin typeface="Courier New" panose="02070309020205020404" pitchFamily="49" charset="0"/>
              </a:rPr>
              <a:t> = [</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/001.jpg"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/002.jpg"</a:t>
            </a:r>
            <a:r>
              <a:rPr lang="pt-BR" sz="1200" b="0" dirty="0">
                <a:solidFill>
                  <a:srgbClr val="000000"/>
                </a:solidFill>
                <a:effectLst/>
                <a:latin typeface="Courier New" panose="02070309020205020404" pitchFamily="49" charset="0"/>
              </a:rPr>
              <a:t>, </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/003.jpg"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"dataset-animals/</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/004.jpg"</a:t>
            </a:r>
            <a:r>
              <a:rPr lang="pt-BR" sz="1200" b="0" dirty="0">
                <a:solidFill>
                  <a:srgbClr val="000000"/>
                </a:solidFill>
                <a:effectLst/>
                <a:latin typeface="Courier New" panose="02070309020205020404" pitchFamily="49" charset="0"/>
              </a:rPr>
              <a:t>, </a:t>
            </a:r>
          </a:p>
          <a:p>
            <a:r>
              <a:rPr lang="pt-BR" sz="1200" b="0" dirty="0">
                <a:solidFill>
                  <a:srgbClr val="A31515"/>
                </a:solidFill>
                <a:effectLst/>
                <a:latin typeface="Courier New" panose="02070309020205020404" pitchFamily="49" charset="0"/>
              </a:rPr>
              <a:t>	"</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/005.jpg"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/006.jpg"</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/007.jpg"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/008.jpg"</a:t>
            </a:r>
            <a:r>
              <a:rPr lang="pt-BR" sz="1200" b="0" dirty="0">
                <a:solidFill>
                  <a:srgbClr val="000000"/>
                </a:solidFill>
                <a:effectLst/>
                <a:latin typeface="Courier New" panose="02070309020205020404" pitchFamily="49" charset="0"/>
              </a:rPr>
              <a:t>,</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/009.jpg"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/010.jpg"</a:t>
            </a:r>
            <a:r>
              <a:rPr lang="pt-BR" sz="1200" b="0" dirty="0">
                <a:solidFill>
                  <a:srgbClr val="000000"/>
                </a:solidFill>
                <a:effectLst/>
                <a:latin typeface="Courier New" panose="02070309020205020404" pitchFamily="49" charset="0"/>
              </a:rPr>
              <a:t>, </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/011.jpg"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/012.jpg"</a:t>
            </a:r>
            <a:r>
              <a:rPr lang="pt-BR" sz="1200" b="0" dirty="0">
                <a:solidFill>
                  <a:srgbClr val="000000"/>
                </a:solidFill>
                <a:effectLst/>
                <a:latin typeface="Courier New" panose="02070309020205020404" pitchFamily="49" charset="0"/>
              </a:rPr>
              <a:t>,</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/013.jpg"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/014.jpg"</a:t>
            </a:r>
            <a:r>
              <a:rPr lang="pt-BR" sz="1200" b="0" dirty="0">
                <a:solidFill>
                  <a:srgbClr val="000000"/>
                </a:solidFill>
                <a:effectLst/>
                <a:latin typeface="Courier New" panose="02070309020205020404" pitchFamily="49" charset="0"/>
              </a:rPr>
              <a:t>, </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/015.jpg"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/016.jpg"</a:t>
            </a:r>
            <a:r>
              <a:rPr lang="pt-BR" sz="1200" b="0" dirty="0">
                <a:solidFill>
                  <a:srgbClr val="000000"/>
                </a:solidFill>
                <a:effectLst/>
                <a:latin typeface="Courier New" panose="02070309020205020404" pitchFamily="49" charset="0"/>
              </a:rPr>
              <a:t>, </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/017.jpg"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/018.jpg"</a:t>
            </a:r>
            <a:r>
              <a:rPr lang="pt-BR" sz="1200" b="0" dirty="0">
                <a:solidFill>
                  <a:srgbClr val="000000"/>
                </a:solidFill>
                <a:effectLst/>
                <a:latin typeface="Courier New" panose="02070309020205020404" pitchFamily="49" charset="0"/>
              </a:rPr>
              <a:t>,</a:t>
            </a:r>
          </a:p>
          <a:p>
            <a:r>
              <a:rPr lang="pt-BR" sz="1200" dirty="0">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/019.jpg"</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/020.jpg“</a:t>
            </a:r>
          </a:p>
          <a:p>
            <a:r>
              <a:rPr lang="pt-BR" sz="1200" b="0" dirty="0">
                <a:solidFill>
                  <a:srgbClr val="000000"/>
                </a:solidFill>
                <a:effectLst/>
                <a:latin typeface="Courier New" panose="02070309020205020404" pitchFamily="49" charset="0"/>
              </a:rPr>
              <a:t>]</a:t>
            </a:r>
          </a:p>
        </p:txBody>
      </p:sp>
      <p:sp>
        <p:nvSpPr>
          <p:cNvPr id="8" name="CaixaDeTexto 7">
            <a:extLst>
              <a:ext uri="{FF2B5EF4-FFF2-40B4-BE49-F238E27FC236}">
                <a16:creationId xmlns:a16="http://schemas.microsoft.com/office/drawing/2014/main" id="{0C58BDE3-56C2-C099-35D9-0052506BEC02}"/>
              </a:ext>
            </a:extLst>
          </p:cNvPr>
          <p:cNvSpPr txBox="1"/>
          <p:nvPr/>
        </p:nvSpPr>
        <p:spPr>
          <a:xfrm>
            <a:off x="3590925" y="5041553"/>
            <a:ext cx="6096000" cy="1200329"/>
          </a:xfrm>
          <a:prstGeom prst="rect">
            <a:avLst/>
          </a:prstGeom>
          <a:noFill/>
        </p:spPr>
        <p:txBody>
          <a:bodyPr wrap="square">
            <a:spAutoFit/>
          </a:bodyPr>
          <a:lstStyle/>
          <a:p>
            <a:r>
              <a:rPr lang="en-US" sz="1200" b="0" dirty="0">
                <a:solidFill>
                  <a:srgbClr val="0000FF"/>
                </a:solidFill>
                <a:effectLst/>
                <a:latin typeface="Courier New" panose="02070309020205020404" pitchFamily="49" charset="0"/>
              </a:rPr>
              <a:t>def</a:t>
            </a:r>
            <a:r>
              <a:rPr lang="en-US" sz="1200" b="0" dirty="0">
                <a:solidFill>
                  <a:srgbClr val="000000"/>
                </a:solidFill>
                <a:effectLst/>
                <a:latin typeface="Courier New" panose="02070309020205020404" pitchFamily="49" charset="0"/>
              </a:rPr>
              <a:t> </a:t>
            </a:r>
            <a:r>
              <a:rPr lang="en-US" sz="1200" b="0" dirty="0" err="1">
                <a:solidFill>
                  <a:srgbClr val="795E26"/>
                </a:solidFill>
                <a:effectLst/>
                <a:latin typeface="Courier New" panose="02070309020205020404" pitchFamily="49" charset="0"/>
              </a:rPr>
              <a:t>get_annotation</a:t>
            </a:r>
            <a:r>
              <a:rPr lang="en-US" sz="1200" b="0" dirty="0">
                <a:solidFill>
                  <a:srgbClr val="000000"/>
                </a:solidFill>
                <a:effectLst/>
                <a:latin typeface="Courier New" panose="02070309020205020404" pitchFamily="49" charset="0"/>
              </a:rPr>
              <a:t>(</a:t>
            </a:r>
            <a:r>
              <a:rPr lang="en-US" sz="1200" b="0" dirty="0">
                <a:solidFill>
                  <a:srgbClr val="001080"/>
                </a:solidFill>
                <a:effectLst/>
                <a:latin typeface="Courier New" panose="02070309020205020404" pitchFamily="49" charset="0"/>
              </a:rPr>
              <a:t>path</a:t>
            </a:r>
            <a:r>
              <a:rPr lang="en-US" sz="1200" b="0" dirty="0">
                <a:solidFill>
                  <a:srgbClr val="000000"/>
                </a:solidFill>
                <a:effectLst/>
                <a:latin typeface="Courier New" panose="02070309020205020404" pitchFamily="49" charset="0"/>
              </a:rPr>
              <a:t>):</a:t>
            </a:r>
          </a:p>
          <a:p>
            <a:r>
              <a:rPr lang="en-US" sz="1200" b="0" dirty="0">
                <a:solidFill>
                  <a:srgbClr val="000000"/>
                </a:solidFill>
                <a:effectLst/>
                <a:latin typeface="Courier New" panose="02070309020205020404" pitchFamily="49" charset="0"/>
              </a:rPr>
              <a:t>  annotation = </a:t>
            </a:r>
            <a:r>
              <a:rPr lang="en-US" sz="1200" b="0" dirty="0" err="1">
                <a:solidFill>
                  <a:srgbClr val="000000"/>
                </a:solidFill>
                <a:effectLst/>
                <a:latin typeface="Courier New" panose="02070309020205020404" pitchFamily="49" charset="0"/>
              </a:rPr>
              <a:t>path.replace</a:t>
            </a:r>
            <a:r>
              <a:rPr lang="en-US" sz="1200" b="0" dirty="0">
                <a:solidFill>
                  <a:srgbClr val="000000"/>
                </a:solidFill>
                <a:effectLst/>
                <a:latin typeface="Courier New" panose="02070309020205020404" pitchFamily="49" charset="0"/>
              </a:rPr>
              <a:t>(</a:t>
            </a:r>
            <a:r>
              <a:rPr lang="en-US" sz="1200" b="0" dirty="0">
                <a:solidFill>
                  <a:srgbClr val="A31515"/>
                </a:solidFill>
                <a:effectLst/>
                <a:latin typeface="Courier New" panose="02070309020205020404" pitchFamily="49" charset="0"/>
              </a:rPr>
              <a:t>".jpg"</a:t>
            </a:r>
            <a:r>
              <a:rPr lang="en-US" sz="1200" b="0" dirty="0">
                <a:solidFill>
                  <a:srgbClr val="000000"/>
                </a:solidFill>
                <a:effectLst/>
                <a:latin typeface="Courier New" panose="02070309020205020404" pitchFamily="49" charset="0"/>
              </a:rPr>
              <a:t>, </a:t>
            </a:r>
            <a:r>
              <a:rPr lang="en-US" sz="1200" b="0" dirty="0">
                <a:solidFill>
                  <a:srgbClr val="A31515"/>
                </a:solidFill>
                <a:effectLst/>
                <a:latin typeface="Courier New" panose="02070309020205020404" pitchFamily="49" charset="0"/>
              </a:rPr>
              <a:t>".txt"</a:t>
            </a:r>
            <a:r>
              <a:rPr lang="en-US" sz="1200" b="0" dirty="0">
                <a:solidFill>
                  <a:srgbClr val="000000"/>
                </a:solidFill>
                <a:effectLst/>
                <a:latin typeface="Courier New" panose="02070309020205020404" pitchFamily="49" charset="0"/>
              </a:rPr>
              <a:t>)</a:t>
            </a:r>
          </a:p>
          <a:p>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with</a:t>
            </a:r>
            <a:r>
              <a:rPr lang="en-US" sz="1200" b="0" dirty="0">
                <a:solidFill>
                  <a:srgbClr val="000000"/>
                </a:solidFill>
                <a:effectLst/>
                <a:latin typeface="Courier New" panose="02070309020205020404" pitchFamily="49" charset="0"/>
              </a:rPr>
              <a:t> </a:t>
            </a:r>
            <a:r>
              <a:rPr lang="en-US" sz="1200" b="0" dirty="0">
                <a:solidFill>
                  <a:srgbClr val="795E26"/>
                </a:solidFill>
                <a:effectLst/>
                <a:latin typeface="Courier New" panose="02070309020205020404" pitchFamily="49" charset="0"/>
              </a:rPr>
              <a:t>open</a:t>
            </a:r>
            <a:r>
              <a:rPr lang="en-US" sz="1200" b="0" dirty="0">
                <a:solidFill>
                  <a:srgbClr val="000000"/>
                </a:solidFill>
                <a:effectLst/>
                <a:latin typeface="Courier New" panose="02070309020205020404" pitchFamily="49" charset="0"/>
              </a:rPr>
              <a:t>(annotation, </a:t>
            </a:r>
            <a:r>
              <a:rPr lang="en-US" sz="1200" b="0" dirty="0">
                <a:solidFill>
                  <a:srgbClr val="A31515"/>
                </a:solidFill>
                <a:effectLst/>
                <a:latin typeface="Courier New" panose="02070309020205020404" pitchFamily="49" charset="0"/>
              </a:rPr>
              <a:t>'r'</a:t>
            </a:r>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as</a:t>
            </a:r>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arquivo</a:t>
            </a:r>
            <a:r>
              <a:rPr lang="en-US" sz="1200" b="0" dirty="0">
                <a:solidFill>
                  <a:srgbClr val="000000"/>
                </a:solidFill>
                <a:effectLst/>
                <a:latin typeface="Courier New" panose="02070309020205020404" pitchFamily="49" charset="0"/>
              </a:rPr>
              <a:t>:</a:t>
            </a:r>
          </a:p>
          <a:p>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conteudo</a:t>
            </a:r>
            <a:r>
              <a:rPr lang="en-US" sz="1200" b="0" dirty="0">
                <a:solidFill>
                  <a:srgbClr val="000000"/>
                </a:solidFill>
                <a:effectLst/>
                <a:latin typeface="Courier New" panose="02070309020205020404" pitchFamily="49" charset="0"/>
              </a:rPr>
              <a:t> = </a:t>
            </a:r>
            <a:r>
              <a:rPr lang="en-US" sz="1200" b="0" dirty="0" err="1">
                <a:solidFill>
                  <a:srgbClr val="000000"/>
                </a:solidFill>
                <a:effectLst/>
                <a:latin typeface="Courier New" panose="02070309020205020404" pitchFamily="49" charset="0"/>
              </a:rPr>
              <a:t>arquivo.read</a:t>
            </a:r>
            <a:r>
              <a:rPr lang="en-US" sz="1200" b="0" dirty="0">
                <a:solidFill>
                  <a:srgbClr val="000000"/>
                </a:solidFill>
                <a:effectLst/>
                <a:latin typeface="Courier New" panose="02070309020205020404" pitchFamily="49" charset="0"/>
              </a:rPr>
              <a:t>()</a:t>
            </a:r>
          </a:p>
          <a:p>
            <a:br>
              <a:rPr lang="en-US" sz="1200" b="0" dirty="0">
                <a:solidFill>
                  <a:srgbClr val="000000"/>
                </a:solidFill>
                <a:effectLst/>
                <a:latin typeface="Courier New" panose="02070309020205020404" pitchFamily="49" charset="0"/>
              </a:rPr>
            </a:br>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return</a:t>
            </a:r>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conteudo</a:t>
            </a:r>
            <a:endParaRPr lang="en-US" sz="1200" b="0" dirty="0">
              <a:solidFill>
                <a:srgbClr val="000000"/>
              </a:solidFill>
              <a:effectLst/>
              <a:latin typeface="Courier New" panose="02070309020205020404" pitchFamily="49" charset="0"/>
            </a:endParaRPr>
          </a:p>
        </p:txBody>
      </p:sp>
      <p:sp>
        <p:nvSpPr>
          <p:cNvPr id="10" name="Google Shape;410;p22">
            <a:extLst>
              <a:ext uri="{FF2B5EF4-FFF2-40B4-BE49-F238E27FC236}">
                <a16:creationId xmlns:a16="http://schemas.microsoft.com/office/drawing/2014/main" id="{C1233C15-614A-7E19-40F0-460CF28BBAF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ROTULAGEM POR SDK</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214015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763701BE-0256-66D5-DE2B-8B0D17869BC0}"/>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EF6759BE-DF3E-10AB-B4FA-07927043A5F9}"/>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Vamos criar o projeto e o conjunto de dados programaticamente.</a:t>
            </a:r>
          </a:p>
        </p:txBody>
      </p:sp>
      <p:sp>
        <p:nvSpPr>
          <p:cNvPr id="6" name="CaixaDeTexto 5">
            <a:extLst>
              <a:ext uri="{FF2B5EF4-FFF2-40B4-BE49-F238E27FC236}">
                <a16:creationId xmlns:a16="http://schemas.microsoft.com/office/drawing/2014/main" id="{F4DD62A6-061D-4F65-1D08-A0DFA7CB9859}"/>
              </a:ext>
            </a:extLst>
          </p:cNvPr>
          <p:cNvSpPr txBox="1"/>
          <p:nvPr/>
        </p:nvSpPr>
        <p:spPr>
          <a:xfrm>
            <a:off x="323850" y="2299817"/>
            <a:ext cx="11606782" cy="2893100"/>
          </a:xfrm>
          <a:prstGeom prst="rect">
            <a:avLst/>
          </a:prstGeom>
          <a:noFill/>
        </p:spPr>
        <p:txBody>
          <a:bodyPr wrap="square">
            <a:spAutoFit/>
          </a:bodyPr>
          <a:lstStyle/>
          <a:p>
            <a:r>
              <a:rPr lang="en-US" sz="1300" b="0" dirty="0">
                <a:solidFill>
                  <a:srgbClr val="008000"/>
                </a:solidFill>
                <a:effectLst/>
                <a:latin typeface="Courier New" panose="02070309020205020404" pitchFamily="49" charset="0"/>
              </a:rPr>
              <a:t># </a:t>
            </a:r>
            <a:r>
              <a:rPr lang="en-US" sz="1300" b="0" dirty="0" err="1">
                <a:solidFill>
                  <a:srgbClr val="008000"/>
                </a:solidFill>
                <a:effectLst/>
                <a:latin typeface="Courier New" panose="02070309020205020404" pitchFamily="49" charset="0"/>
              </a:rPr>
              <a:t>abrir</a:t>
            </a:r>
            <a:r>
              <a:rPr lang="en-US" sz="1300" b="0" dirty="0">
                <a:solidFill>
                  <a:srgbClr val="008000"/>
                </a:solidFill>
                <a:effectLst/>
                <a:latin typeface="Courier New" panose="02070309020205020404" pitchFamily="49" charset="0"/>
              </a:rPr>
              <a:t> </a:t>
            </a:r>
            <a:r>
              <a:rPr lang="en-US" sz="1300" b="0" dirty="0" err="1">
                <a:solidFill>
                  <a:srgbClr val="008000"/>
                </a:solidFill>
                <a:effectLst/>
                <a:latin typeface="Courier New" panose="02070309020205020404" pitchFamily="49" charset="0"/>
              </a:rPr>
              <a:t>sessão</a:t>
            </a:r>
            <a:endParaRPr lang="en-US" sz="1300" b="0" dirty="0">
              <a:solidFill>
                <a:srgbClr val="000000"/>
              </a:solidFill>
              <a:effectLst/>
              <a:latin typeface="Courier New" panose="02070309020205020404" pitchFamily="49" charset="0"/>
            </a:endParaRPr>
          </a:p>
          <a:p>
            <a:r>
              <a:rPr lang="en-US" sz="1300" b="0" dirty="0">
                <a:solidFill>
                  <a:srgbClr val="000000"/>
                </a:solidFill>
                <a:effectLst/>
                <a:latin typeface="Courier New" panose="02070309020205020404" pitchFamily="49" charset="0"/>
              </a:rPr>
              <a:t>session = boto3.Session(</a:t>
            </a:r>
            <a:r>
              <a:rPr lang="en-US" sz="1300" b="0" dirty="0" err="1">
                <a:solidFill>
                  <a:srgbClr val="000000"/>
                </a:solidFill>
                <a:effectLst/>
                <a:latin typeface="Courier New" panose="02070309020205020404" pitchFamily="49" charset="0"/>
              </a:rPr>
              <a:t>aws_access_key_id</a:t>
            </a:r>
            <a:r>
              <a:rPr lang="en-US" sz="1300" b="0" dirty="0">
                <a:solidFill>
                  <a:srgbClr val="000000"/>
                </a:solidFill>
                <a:effectLst/>
                <a:latin typeface="Courier New" panose="02070309020205020404" pitchFamily="49" charset="0"/>
              </a:rPr>
              <a:t>=ACCESS_ID, </a:t>
            </a:r>
            <a:r>
              <a:rPr lang="en-US" sz="1300" b="0" dirty="0" err="1">
                <a:solidFill>
                  <a:srgbClr val="000000"/>
                </a:solidFill>
                <a:effectLst/>
                <a:latin typeface="Courier New" panose="02070309020205020404" pitchFamily="49" charset="0"/>
              </a:rPr>
              <a:t>aws_secret_access_key</a:t>
            </a:r>
            <a:r>
              <a:rPr lang="en-US" sz="1300" b="0" dirty="0">
                <a:solidFill>
                  <a:srgbClr val="000000"/>
                </a:solidFill>
                <a:effectLst/>
                <a:latin typeface="Courier New" panose="02070309020205020404" pitchFamily="49" charset="0"/>
              </a:rPr>
              <a:t>= ACCESS_KEY)</a:t>
            </a:r>
          </a:p>
          <a:p>
            <a:r>
              <a:rPr lang="en-US" sz="1300" b="0" dirty="0">
                <a:solidFill>
                  <a:srgbClr val="008000"/>
                </a:solidFill>
                <a:effectLst/>
                <a:latin typeface="Courier New" panose="02070309020205020404" pitchFamily="49" charset="0"/>
              </a:rPr>
              <a:t># </a:t>
            </a:r>
            <a:r>
              <a:rPr lang="en-US" sz="1300" b="0" dirty="0" err="1">
                <a:solidFill>
                  <a:srgbClr val="008000"/>
                </a:solidFill>
                <a:effectLst/>
                <a:latin typeface="Courier New" panose="02070309020205020404" pitchFamily="49" charset="0"/>
              </a:rPr>
              <a:t>criar</a:t>
            </a:r>
            <a:r>
              <a:rPr lang="en-US" sz="1300" b="0" dirty="0">
                <a:solidFill>
                  <a:srgbClr val="008000"/>
                </a:solidFill>
                <a:effectLst/>
                <a:latin typeface="Courier New" panose="02070309020205020404" pitchFamily="49" charset="0"/>
              </a:rPr>
              <a:t> </a:t>
            </a:r>
            <a:r>
              <a:rPr lang="en-US" sz="1300" b="0" dirty="0" err="1">
                <a:solidFill>
                  <a:srgbClr val="008000"/>
                </a:solidFill>
                <a:effectLst/>
                <a:latin typeface="Courier New" panose="02070309020205020404" pitchFamily="49" charset="0"/>
              </a:rPr>
              <a:t>cliente</a:t>
            </a:r>
            <a:endParaRPr lang="en-US" sz="1300" b="0" dirty="0">
              <a:solidFill>
                <a:srgbClr val="000000"/>
              </a:solidFill>
              <a:effectLst/>
              <a:latin typeface="Courier New" panose="02070309020205020404" pitchFamily="49" charset="0"/>
            </a:endParaRPr>
          </a:p>
          <a:p>
            <a:r>
              <a:rPr lang="en-US" sz="1300" b="0" dirty="0">
                <a:solidFill>
                  <a:srgbClr val="000000"/>
                </a:solidFill>
                <a:effectLst/>
                <a:latin typeface="Courier New" panose="02070309020205020404" pitchFamily="49" charset="0"/>
              </a:rPr>
              <a:t>client = </a:t>
            </a:r>
            <a:r>
              <a:rPr lang="en-US" sz="1300" b="0" dirty="0" err="1">
                <a:solidFill>
                  <a:srgbClr val="000000"/>
                </a:solidFill>
                <a:effectLst/>
                <a:latin typeface="Courier New" panose="02070309020205020404" pitchFamily="49" charset="0"/>
              </a:rPr>
              <a:t>session.client</a:t>
            </a:r>
            <a:r>
              <a:rPr lang="en-US" sz="1300" b="0" dirty="0">
                <a:solidFill>
                  <a:srgbClr val="000000"/>
                </a:solidFill>
                <a:effectLst/>
                <a:latin typeface="Courier New" panose="02070309020205020404" pitchFamily="49" charset="0"/>
              </a:rPr>
              <a:t>(</a:t>
            </a:r>
            <a:r>
              <a:rPr lang="en-US" sz="1300" b="0" dirty="0">
                <a:solidFill>
                  <a:srgbClr val="A31515"/>
                </a:solidFill>
                <a:effectLst/>
                <a:latin typeface="Courier New" panose="02070309020205020404" pitchFamily="49" charset="0"/>
              </a:rPr>
              <a:t>'</a:t>
            </a:r>
            <a:r>
              <a:rPr lang="en-US" sz="1300" b="0" dirty="0" err="1">
                <a:solidFill>
                  <a:srgbClr val="A31515"/>
                </a:solidFill>
                <a:effectLst/>
                <a:latin typeface="Courier New" panose="02070309020205020404" pitchFamily="49" charset="0"/>
              </a:rPr>
              <a:t>rekognition</a:t>
            </a:r>
            <a:r>
              <a:rPr lang="en-US" sz="1300" b="0" dirty="0">
                <a:solidFill>
                  <a:srgbClr val="A31515"/>
                </a:solidFill>
                <a:effectLst/>
                <a:latin typeface="Courier New" panose="02070309020205020404" pitchFamily="49" charset="0"/>
              </a:rPr>
              <a:t>'</a:t>
            </a:r>
            <a:r>
              <a:rPr lang="en-US" sz="1300" b="0" dirty="0">
                <a:solidFill>
                  <a:srgbClr val="000000"/>
                </a:solidFill>
                <a:effectLst/>
                <a:latin typeface="Courier New" panose="02070309020205020404" pitchFamily="49" charset="0"/>
              </a:rPr>
              <a:t>, </a:t>
            </a:r>
            <a:r>
              <a:rPr lang="en-US" sz="1300" b="0" dirty="0" err="1">
                <a:solidFill>
                  <a:srgbClr val="000000"/>
                </a:solidFill>
                <a:effectLst/>
                <a:latin typeface="Courier New" panose="02070309020205020404" pitchFamily="49" charset="0"/>
              </a:rPr>
              <a:t>region_name</a:t>
            </a:r>
            <a:r>
              <a:rPr lang="en-US" sz="1300" b="0" dirty="0">
                <a:solidFill>
                  <a:srgbClr val="000000"/>
                </a:solidFill>
                <a:effectLst/>
                <a:latin typeface="Courier New" panose="02070309020205020404" pitchFamily="49" charset="0"/>
              </a:rPr>
              <a:t>=region)</a:t>
            </a:r>
          </a:p>
          <a:p>
            <a:endParaRPr lang="en-US" sz="1300" dirty="0">
              <a:latin typeface="Courier New" panose="02070309020205020404" pitchFamily="49" charset="0"/>
            </a:endParaRPr>
          </a:p>
          <a:p>
            <a:r>
              <a:rPr lang="en-US" sz="1300" b="0" dirty="0" err="1">
                <a:solidFill>
                  <a:srgbClr val="000000"/>
                </a:solidFill>
                <a:effectLst/>
                <a:latin typeface="Courier New" panose="02070309020205020404" pitchFamily="49" charset="0"/>
              </a:rPr>
              <a:t>project_name</a:t>
            </a:r>
            <a:r>
              <a:rPr lang="en-US" sz="1300" b="0" dirty="0">
                <a:solidFill>
                  <a:srgbClr val="000000"/>
                </a:solidFill>
                <a:effectLst/>
                <a:latin typeface="Courier New" panose="02070309020205020404" pitchFamily="49" charset="0"/>
              </a:rPr>
              <a:t> = </a:t>
            </a:r>
            <a:r>
              <a:rPr lang="en-US" sz="1300" b="0" dirty="0">
                <a:solidFill>
                  <a:srgbClr val="A31515"/>
                </a:solidFill>
                <a:effectLst/>
                <a:latin typeface="Courier New" panose="02070309020205020404" pitchFamily="49" charset="0"/>
              </a:rPr>
              <a:t>'Buffalo'</a:t>
            </a:r>
            <a:endParaRPr lang="en-US" sz="1300" b="0" dirty="0">
              <a:solidFill>
                <a:srgbClr val="000000"/>
              </a:solidFill>
              <a:effectLst/>
              <a:latin typeface="Courier New" panose="02070309020205020404" pitchFamily="49" charset="0"/>
            </a:endParaRPr>
          </a:p>
          <a:p>
            <a:br>
              <a:rPr lang="en-US" sz="1300" b="0" dirty="0">
                <a:solidFill>
                  <a:srgbClr val="000000"/>
                </a:solidFill>
                <a:effectLst/>
                <a:latin typeface="Courier New" panose="02070309020205020404" pitchFamily="49" charset="0"/>
              </a:rPr>
            </a:br>
            <a:r>
              <a:rPr lang="en-US" sz="1300" b="0" dirty="0">
                <a:solidFill>
                  <a:srgbClr val="000000"/>
                </a:solidFill>
                <a:effectLst/>
                <a:latin typeface="Courier New" panose="02070309020205020404" pitchFamily="49" charset="0"/>
              </a:rPr>
              <a:t>response = </a:t>
            </a:r>
            <a:r>
              <a:rPr lang="en-US" sz="1300" b="0" dirty="0" err="1">
                <a:solidFill>
                  <a:srgbClr val="000000"/>
                </a:solidFill>
                <a:effectLst/>
                <a:latin typeface="Courier New" panose="02070309020205020404" pitchFamily="49" charset="0"/>
              </a:rPr>
              <a:t>client.create_project</a:t>
            </a:r>
            <a:r>
              <a:rPr lang="en-US" sz="1300" b="0" dirty="0">
                <a:solidFill>
                  <a:srgbClr val="000000"/>
                </a:solidFill>
                <a:effectLst/>
                <a:latin typeface="Courier New" panose="02070309020205020404" pitchFamily="49" charset="0"/>
              </a:rPr>
              <a:t>(</a:t>
            </a:r>
            <a:r>
              <a:rPr lang="en-US" sz="1300" b="0" dirty="0" err="1">
                <a:solidFill>
                  <a:srgbClr val="000000"/>
                </a:solidFill>
                <a:effectLst/>
                <a:latin typeface="Courier New" panose="02070309020205020404" pitchFamily="49" charset="0"/>
              </a:rPr>
              <a:t>ProjectName</a:t>
            </a:r>
            <a:r>
              <a:rPr lang="en-US" sz="1300" b="0" dirty="0">
                <a:solidFill>
                  <a:srgbClr val="000000"/>
                </a:solidFill>
                <a:effectLst/>
                <a:latin typeface="Courier New" panose="02070309020205020404" pitchFamily="49" charset="0"/>
              </a:rPr>
              <a:t>=</a:t>
            </a:r>
            <a:r>
              <a:rPr lang="en-US" sz="1300" b="0" dirty="0" err="1">
                <a:solidFill>
                  <a:srgbClr val="000000"/>
                </a:solidFill>
                <a:effectLst/>
                <a:latin typeface="Courier New" panose="02070309020205020404" pitchFamily="49" charset="0"/>
              </a:rPr>
              <a:t>project_name</a:t>
            </a:r>
            <a:r>
              <a:rPr lang="en-US" sz="1300" b="0" dirty="0">
                <a:solidFill>
                  <a:srgbClr val="000000"/>
                </a:solidFill>
                <a:effectLst/>
                <a:latin typeface="Courier New" panose="02070309020205020404" pitchFamily="49" charset="0"/>
              </a:rPr>
              <a:t>)</a:t>
            </a:r>
          </a:p>
          <a:p>
            <a:r>
              <a:rPr lang="en-US" sz="1300" b="0" dirty="0" err="1">
                <a:solidFill>
                  <a:srgbClr val="000000"/>
                </a:solidFill>
                <a:effectLst/>
                <a:latin typeface="Courier New" panose="02070309020205020404" pitchFamily="49" charset="0"/>
              </a:rPr>
              <a:t>project_arn</a:t>
            </a:r>
            <a:r>
              <a:rPr lang="en-US" sz="1300" b="0" dirty="0">
                <a:solidFill>
                  <a:srgbClr val="000000"/>
                </a:solidFill>
                <a:effectLst/>
                <a:latin typeface="Courier New" panose="02070309020205020404" pitchFamily="49" charset="0"/>
              </a:rPr>
              <a:t> = response[</a:t>
            </a:r>
            <a:r>
              <a:rPr lang="en-US" sz="1300" b="0" dirty="0">
                <a:solidFill>
                  <a:srgbClr val="A31515"/>
                </a:solidFill>
                <a:effectLst/>
                <a:latin typeface="Courier New" panose="02070309020205020404" pitchFamily="49" charset="0"/>
              </a:rPr>
              <a:t>'</a:t>
            </a:r>
            <a:r>
              <a:rPr lang="en-US" sz="1300" b="0" dirty="0" err="1">
                <a:solidFill>
                  <a:srgbClr val="A31515"/>
                </a:solidFill>
                <a:effectLst/>
                <a:latin typeface="Courier New" panose="02070309020205020404" pitchFamily="49" charset="0"/>
              </a:rPr>
              <a:t>ProjectArn</a:t>
            </a:r>
            <a:r>
              <a:rPr lang="en-US" sz="1300" b="0" dirty="0">
                <a:solidFill>
                  <a:srgbClr val="A31515"/>
                </a:solidFill>
                <a:effectLst/>
                <a:latin typeface="Courier New" panose="02070309020205020404" pitchFamily="49" charset="0"/>
              </a:rPr>
              <a:t>'</a:t>
            </a:r>
            <a:r>
              <a:rPr lang="en-US" sz="1300" b="0" dirty="0">
                <a:solidFill>
                  <a:srgbClr val="000000"/>
                </a:solidFill>
                <a:effectLst/>
                <a:latin typeface="Courier New" panose="02070309020205020404" pitchFamily="49" charset="0"/>
              </a:rPr>
              <a:t>]</a:t>
            </a:r>
          </a:p>
          <a:p>
            <a:br>
              <a:rPr lang="en-US" sz="1300" b="0" dirty="0">
                <a:solidFill>
                  <a:srgbClr val="000000"/>
                </a:solidFill>
                <a:effectLst/>
                <a:latin typeface="Courier New" panose="02070309020205020404" pitchFamily="49" charset="0"/>
              </a:rPr>
            </a:br>
            <a:r>
              <a:rPr lang="en-US" sz="1300" b="0" dirty="0" err="1">
                <a:solidFill>
                  <a:srgbClr val="000000"/>
                </a:solidFill>
                <a:effectLst/>
                <a:latin typeface="Courier New" panose="02070309020205020404" pitchFamily="49" charset="0"/>
              </a:rPr>
              <a:t>dataset_name</a:t>
            </a:r>
            <a:r>
              <a:rPr lang="en-US" sz="1300" b="0" dirty="0">
                <a:solidFill>
                  <a:srgbClr val="000000"/>
                </a:solidFill>
                <a:effectLst/>
                <a:latin typeface="Courier New" panose="02070309020205020404" pitchFamily="49" charset="0"/>
              </a:rPr>
              <a:t> = </a:t>
            </a:r>
            <a:r>
              <a:rPr lang="en-US" sz="1300" b="0" dirty="0">
                <a:solidFill>
                  <a:srgbClr val="A31515"/>
                </a:solidFill>
                <a:effectLst/>
                <a:latin typeface="Courier New" panose="02070309020205020404" pitchFamily="49" charset="0"/>
              </a:rPr>
              <a:t>'</a:t>
            </a:r>
            <a:r>
              <a:rPr lang="en-US" sz="1300" b="0" dirty="0" err="1">
                <a:solidFill>
                  <a:srgbClr val="A31515"/>
                </a:solidFill>
                <a:effectLst/>
                <a:latin typeface="Courier New" panose="02070309020205020404" pitchFamily="49" charset="0"/>
              </a:rPr>
              <a:t>Buffalo_Images</a:t>
            </a:r>
            <a:r>
              <a:rPr lang="en-US" sz="1300" b="0" dirty="0">
                <a:solidFill>
                  <a:srgbClr val="A31515"/>
                </a:solidFill>
                <a:effectLst/>
                <a:latin typeface="Courier New" panose="02070309020205020404" pitchFamily="49" charset="0"/>
              </a:rPr>
              <a:t>'</a:t>
            </a:r>
            <a:endParaRPr lang="en-US" sz="1300" b="0" dirty="0">
              <a:solidFill>
                <a:srgbClr val="000000"/>
              </a:solidFill>
              <a:effectLst/>
              <a:latin typeface="Courier New" panose="02070309020205020404" pitchFamily="49" charset="0"/>
            </a:endParaRPr>
          </a:p>
          <a:p>
            <a:r>
              <a:rPr lang="en-US" sz="1300" b="0" dirty="0">
                <a:solidFill>
                  <a:srgbClr val="000000"/>
                </a:solidFill>
                <a:effectLst/>
                <a:latin typeface="Courier New" panose="02070309020205020404" pitchFamily="49" charset="0"/>
              </a:rPr>
              <a:t>response = </a:t>
            </a:r>
            <a:r>
              <a:rPr lang="en-US" sz="1300" b="0" dirty="0" err="1">
                <a:solidFill>
                  <a:srgbClr val="000000"/>
                </a:solidFill>
                <a:effectLst/>
                <a:latin typeface="Courier New" panose="02070309020205020404" pitchFamily="49" charset="0"/>
              </a:rPr>
              <a:t>client.create_dataset</a:t>
            </a:r>
            <a:r>
              <a:rPr lang="en-US" sz="1300" b="0" dirty="0">
                <a:solidFill>
                  <a:srgbClr val="000000"/>
                </a:solidFill>
                <a:effectLst/>
                <a:latin typeface="Courier New" panose="02070309020205020404" pitchFamily="49" charset="0"/>
              </a:rPr>
              <a:t>(</a:t>
            </a:r>
            <a:r>
              <a:rPr lang="en-US" sz="1300" b="0" dirty="0" err="1">
                <a:solidFill>
                  <a:srgbClr val="000000"/>
                </a:solidFill>
                <a:effectLst/>
                <a:latin typeface="Courier New" panose="02070309020205020404" pitchFamily="49" charset="0"/>
              </a:rPr>
              <a:t>ProjectArn</a:t>
            </a:r>
            <a:r>
              <a:rPr lang="en-US" sz="1300" b="0" dirty="0">
                <a:solidFill>
                  <a:srgbClr val="000000"/>
                </a:solidFill>
                <a:effectLst/>
                <a:latin typeface="Courier New" panose="02070309020205020404" pitchFamily="49" charset="0"/>
              </a:rPr>
              <a:t>=</a:t>
            </a:r>
            <a:r>
              <a:rPr lang="en-US" sz="1300" b="0" dirty="0" err="1">
                <a:solidFill>
                  <a:srgbClr val="000000"/>
                </a:solidFill>
                <a:effectLst/>
                <a:latin typeface="Courier New" panose="02070309020205020404" pitchFamily="49" charset="0"/>
              </a:rPr>
              <a:t>project_arn</a:t>
            </a:r>
            <a:r>
              <a:rPr lang="en-US" sz="1300" b="0" dirty="0">
                <a:solidFill>
                  <a:srgbClr val="000000"/>
                </a:solidFill>
                <a:effectLst/>
                <a:latin typeface="Courier New" panose="02070309020205020404" pitchFamily="49" charset="0"/>
              </a:rPr>
              <a:t>, </a:t>
            </a:r>
            <a:r>
              <a:rPr lang="en-US" sz="1300" b="0" dirty="0" err="1">
                <a:solidFill>
                  <a:srgbClr val="000000"/>
                </a:solidFill>
                <a:effectLst/>
                <a:latin typeface="Courier New" panose="02070309020205020404" pitchFamily="49" charset="0"/>
              </a:rPr>
              <a:t>DatasetType</a:t>
            </a:r>
            <a:r>
              <a:rPr lang="en-US" sz="1300" b="0" dirty="0">
                <a:solidFill>
                  <a:srgbClr val="000000"/>
                </a:solidFill>
                <a:effectLst/>
                <a:latin typeface="Courier New" panose="02070309020205020404" pitchFamily="49" charset="0"/>
              </a:rPr>
              <a:t>=</a:t>
            </a:r>
            <a:r>
              <a:rPr lang="en-US" sz="1300" b="0" dirty="0">
                <a:solidFill>
                  <a:srgbClr val="A31515"/>
                </a:solidFill>
                <a:effectLst/>
                <a:latin typeface="Courier New" panose="02070309020205020404" pitchFamily="49" charset="0"/>
              </a:rPr>
              <a:t>'TRAIN'</a:t>
            </a:r>
            <a:r>
              <a:rPr lang="en-US" sz="1300" b="0" dirty="0">
                <a:solidFill>
                  <a:srgbClr val="000000"/>
                </a:solidFill>
                <a:effectLst/>
                <a:latin typeface="Courier New" panose="02070309020205020404" pitchFamily="49" charset="0"/>
              </a:rPr>
              <a:t>)</a:t>
            </a:r>
          </a:p>
          <a:p>
            <a:br>
              <a:rPr lang="en-US" sz="1300" b="0" dirty="0">
                <a:solidFill>
                  <a:srgbClr val="000000"/>
                </a:solidFill>
                <a:effectLst/>
                <a:latin typeface="Courier New" panose="02070309020205020404" pitchFamily="49" charset="0"/>
              </a:rPr>
            </a:br>
            <a:r>
              <a:rPr lang="en-US" sz="1300" b="0" dirty="0" err="1">
                <a:solidFill>
                  <a:srgbClr val="000000"/>
                </a:solidFill>
                <a:effectLst/>
                <a:latin typeface="Courier New" panose="02070309020205020404" pitchFamily="49" charset="0"/>
              </a:rPr>
              <a:t>dataset_arn</a:t>
            </a:r>
            <a:r>
              <a:rPr lang="en-US" sz="1300" b="0" dirty="0">
                <a:solidFill>
                  <a:srgbClr val="000000"/>
                </a:solidFill>
                <a:effectLst/>
                <a:latin typeface="Courier New" panose="02070309020205020404" pitchFamily="49" charset="0"/>
              </a:rPr>
              <a:t> = response[</a:t>
            </a:r>
            <a:r>
              <a:rPr lang="en-US" sz="1300" b="0" dirty="0">
                <a:solidFill>
                  <a:srgbClr val="A31515"/>
                </a:solidFill>
                <a:effectLst/>
                <a:latin typeface="Courier New" panose="02070309020205020404" pitchFamily="49" charset="0"/>
              </a:rPr>
              <a:t>'</a:t>
            </a:r>
            <a:r>
              <a:rPr lang="en-US" sz="1300" b="0" dirty="0" err="1">
                <a:solidFill>
                  <a:srgbClr val="A31515"/>
                </a:solidFill>
                <a:effectLst/>
                <a:latin typeface="Courier New" panose="02070309020205020404" pitchFamily="49" charset="0"/>
              </a:rPr>
              <a:t>DatasetArn</a:t>
            </a:r>
            <a:r>
              <a:rPr lang="en-US" sz="1300" b="0" dirty="0">
                <a:solidFill>
                  <a:srgbClr val="A31515"/>
                </a:solidFill>
                <a:effectLst/>
                <a:latin typeface="Courier New" panose="02070309020205020404" pitchFamily="49" charset="0"/>
              </a:rPr>
              <a:t>'</a:t>
            </a:r>
            <a:r>
              <a:rPr lang="en-US" sz="1300" b="0" dirty="0">
                <a:solidFill>
                  <a:srgbClr val="000000"/>
                </a:solidFill>
                <a:effectLst/>
                <a:latin typeface="Courier New" panose="02070309020205020404" pitchFamily="49" charset="0"/>
              </a:rPr>
              <a:t>]</a:t>
            </a:r>
          </a:p>
        </p:txBody>
      </p:sp>
      <p:sp>
        <p:nvSpPr>
          <p:cNvPr id="2" name="Google Shape;410;p22">
            <a:extLst>
              <a:ext uri="{FF2B5EF4-FFF2-40B4-BE49-F238E27FC236}">
                <a16:creationId xmlns:a16="http://schemas.microsoft.com/office/drawing/2014/main" id="{4BD884CF-2393-99EE-96AB-B862914ABD4F}"/>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NOVO PROJETO E DATASET </a:t>
            </a:r>
            <a:r>
              <a:rPr lang="pt-BR" sz="2800" b="1" dirty="0">
                <a:solidFill>
                  <a:srgbClr val="E0375F"/>
                </a:solidFill>
                <a:latin typeface="Roboto"/>
                <a:ea typeface="Roboto"/>
                <a:cs typeface="Roboto"/>
                <a:sym typeface="Roboto"/>
              </a:rPr>
              <a:t>POR SDK</a:t>
            </a:r>
            <a:endParaRPr lang="pt-BR" sz="28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79695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E5AE8567-EC70-0CED-3CF8-05C58F310BA1}"/>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C65ECFE6-D827-3118-66EB-083385A08575}"/>
              </a:ext>
            </a:extLst>
          </p:cNvPr>
          <p:cNvSpPr txBox="1"/>
          <p:nvPr/>
        </p:nvSpPr>
        <p:spPr>
          <a:xfrm>
            <a:off x="6762749" y="1352550"/>
            <a:ext cx="5019675"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600" i="1" dirty="0">
                <a:solidFill>
                  <a:srgbClr val="94A2AC"/>
                </a:solidFill>
                <a:latin typeface="Roboto"/>
                <a:ea typeface="Roboto"/>
                <a:cs typeface="Roboto"/>
                <a:sym typeface="Roboto"/>
              </a:rPr>
              <a:t>Agora vamos consolidar no arquivo de manifesto do modelo cada imagem com as respectivas anotações.</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CaixaDeTexto 2">
            <a:extLst>
              <a:ext uri="{FF2B5EF4-FFF2-40B4-BE49-F238E27FC236}">
                <a16:creationId xmlns:a16="http://schemas.microsoft.com/office/drawing/2014/main" id="{75D3CEA7-C36F-6753-D3BE-22BFBD4540CA}"/>
              </a:ext>
            </a:extLst>
          </p:cNvPr>
          <p:cNvSpPr txBox="1"/>
          <p:nvPr/>
        </p:nvSpPr>
        <p:spPr>
          <a:xfrm>
            <a:off x="304801" y="1093191"/>
            <a:ext cx="11544300" cy="5262979"/>
          </a:xfrm>
          <a:prstGeom prst="rect">
            <a:avLst/>
          </a:prstGeom>
          <a:noFill/>
        </p:spPr>
        <p:txBody>
          <a:bodyPr wrap="square">
            <a:spAutoFit/>
          </a:bodyPr>
          <a:lstStyle/>
          <a:p>
            <a:r>
              <a:rPr lang="pt-BR" sz="1200" b="0" dirty="0" err="1">
                <a:solidFill>
                  <a:srgbClr val="AF00DB"/>
                </a:solidFill>
                <a:effectLst/>
                <a:latin typeface="Courier New" panose="02070309020205020404" pitchFamily="49" charset="0"/>
              </a:rPr>
              <a:t>with</a:t>
            </a:r>
            <a:r>
              <a:rPr lang="pt-BR" sz="1200" b="0" dirty="0">
                <a:solidFill>
                  <a:srgbClr val="000000"/>
                </a:solidFill>
                <a:effectLst/>
                <a:latin typeface="Courier New" panose="02070309020205020404" pitchFamily="49" charset="0"/>
              </a:rPr>
              <a:t> </a:t>
            </a:r>
            <a:r>
              <a:rPr lang="pt-BR" sz="1200" b="0" dirty="0">
                <a:solidFill>
                  <a:srgbClr val="795E26"/>
                </a:solidFill>
                <a:effectLst/>
                <a:latin typeface="Courier New" panose="02070309020205020404" pitchFamily="49" charset="0"/>
              </a:rPr>
              <a:t>open</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arquivo.json</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'w'</a:t>
            </a: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as</a:t>
            </a:r>
            <a:r>
              <a:rPr lang="pt-BR" sz="1200" b="0" dirty="0">
                <a:solidFill>
                  <a:srgbClr val="000000"/>
                </a:solidFill>
                <a:effectLst/>
                <a:latin typeface="Courier New" panose="02070309020205020404" pitchFamily="49" charset="0"/>
              </a:rPr>
              <a:t> arquivo:</a:t>
            </a:r>
          </a:p>
          <a:p>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for</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 </a:t>
            </a:r>
            <a:r>
              <a:rPr lang="pt-BR" sz="1200" b="0" dirty="0">
                <a:solidFill>
                  <a:srgbClr val="0000FF"/>
                </a:solidFill>
                <a:effectLst/>
                <a:latin typeface="Courier New" panose="02070309020205020404" pitchFamily="49" charset="0"/>
              </a:rPr>
              <a:t>in</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image_list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object_image</a:t>
            </a:r>
            <a:r>
              <a:rPr lang="pt-BR" sz="1200" b="0" dirty="0">
                <a:solidFill>
                  <a:srgbClr val="000000"/>
                </a:solidFill>
                <a:effectLst/>
                <a:latin typeface="Courier New" panose="02070309020205020404" pitchFamily="49" charset="0"/>
              </a:rPr>
              <a:t> = {}</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bounding_boxes</a:t>
            </a:r>
            <a:r>
              <a:rPr lang="pt-BR" sz="1200" b="0" dirty="0">
                <a:solidFill>
                  <a:srgbClr val="000000"/>
                </a:solidFill>
                <a:effectLst/>
                <a:latin typeface="Courier New" panose="02070309020205020404" pitchFamily="49" charset="0"/>
              </a:rPr>
              <a:t> = []</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objects</a:t>
            </a:r>
            <a:r>
              <a:rPr lang="pt-BR" sz="1200" b="0" dirty="0">
                <a:solidFill>
                  <a:srgbClr val="000000"/>
                </a:solidFill>
                <a:effectLst/>
                <a:latin typeface="Courier New" panose="02070309020205020404" pitchFamily="49" charset="0"/>
              </a:rPr>
              <a:t> = []</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object_image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source-ref</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 </a:t>
            </a:r>
            <a:r>
              <a:rPr lang="pt-BR" sz="1200" b="0" dirty="0">
                <a:solidFill>
                  <a:srgbClr val="A31515"/>
                </a:solidFill>
                <a:effectLst/>
                <a:latin typeface="Courier New" panose="02070309020205020404" pitchFamily="49" charset="0"/>
              </a:rPr>
              <a:t>"s3://</a:t>
            </a:r>
            <a:r>
              <a:rPr lang="pt-BR" sz="1200" b="0" dirty="0" err="1">
                <a:solidFill>
                  <a:srgbClr val="A31515"/>
                </a:solidFill>
                <a:effectLst/>
                <a:latin typeface="Courier New" panose="02070309020205020404" pitchFamily="49" charset="0"/>
              </a:rPr>
              <a:t>fiap-cognitive-platforms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datasets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animals</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buffalo</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image.split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    imagem = </a:t>
            </a:r>
            <a:r>
              <a:rPr lang="pt-BR" sz="1200" b="0" dirty="0" err="1">
                <a:solidFill>
                  <a:srgbClr val="000000"/>
                </a:solidFill>
                <a:effectLst/>
                <a:latin typeface="Courier New" panose="02070309020205020404" pitchFamily="49" charset="0"/>
              </a:rPr>
              <a:t>mpimg.imread</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image_height</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image_width</a:t>
            </a:r>
            <a:r>
              <a:rPr lang="pt-BR" sz="1200" b="0" dirty="0">
                <a:solidFill>
                  <a:srgbClr val="000000"/>
                </a:solidFill>
                <a:effectLst/>
                <a:latin typeface="Courier New" panose="02070309020205020404" pitchFamily="49" charset="0"/>
              </a:rPr>
              <a:t>, _ = </a:t>
            </a:r>
            <a:r>
              <a:rPr lang="pt-BR" sz="1200" b="0" dirty="0" err="1">
                <a:solidFill>
                  <a:srgbClr val="000000"/>
                </a:solidFill>
                <a:effectLst/>
                <a:latin typeface="Courier New" panose="02070309020205020404" pitchFamily="49" charset="0"/>
              </a:rPr>
              <a:t>imagem.shape</a:t>
            </a:r>
            <a:endParaRPr lang="pt-BR" sz="1200" b="0" dirty="0">
              <a:solidFill>
                <a:srgbClr val="000000"/>
              </a:solidFill>
              <a:effectLst/>
              <a:latin typeface="Courier New" panose="02070309020205020404" pitchFamily="49" charset="0"/>
            </a:endParaRP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annotations</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get_annotation</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for</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annotation</a:t>
            </a:r>
            <a:r>
              <a:rPr lang="pt-BR" sz="1200" b="0" dirty="0">
                <a:solidFill>
                  <a:srgbClr val="000000"/>
                </a:solidFill>
                <a:effectLst/>
                <a:latin typeface="Courier New" panose="02070309020205020404" pitchFamily="49" charset="0"/>
              </a:rPr>
              <a:t> </a:t>
            </a:r>
            <a:r>
              <a:rPr lang="pt-BR" sz="1200" b="0" dirty="0">
                <a:solidFill>
                  <a:srgbClr val="0000FF"/>
                </a:solidFill>
                <a:effectLst/>
                <a:latin typeface="Courier New" panose="02070309020205020404" pitchFamily="49" charset="0"/>
              </a:rPr>
              <a:t>in</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annotations.split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"\n"</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box = </a:t>
            </a:r>
            <a:r>
              <a:rPr lang="pt-BR" sz="1200" b="0" dirty="0" err="1">
                <a:solidFill>
                  <a:srgbClr val="257693"/>
                </a:solidFill>
                <a:effectLst/>
                <a:latin typeface="Courier New" panose="02070309020205020404" pitchFamily="49" charset="0"/>
              </a:rPr>
              <a:t>float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annotation.split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 '</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 </a:t>
            </a:r>
            <a:r>
              <a:rPr lang="pt-BR" sz="1200" b="0" dirty="0" err="1">
                <a:solidFill>
                  <a:srgbClr val="257693"/>
                </a:solidFill>
                <a:effectLst/>
                <a:latin typeface="Courier New" panose="02070309020205020404" pitchFamily="49" charset="0"/>
              </a:rPr>
              <a:t>float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annotation.split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 '</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2</a:t>
            </a:r>
            <a:r>
              <a:rPr lang="pt-BR" sz="1200" b="0" dirty="0">
                <a:solidFill>
                  <a:srgbClr val="000000"/>
                </a:solidFill>
                <a:effectLst/>
                <a:latin typeface="Courier New" panose="02070309020205020404" pitchFamily="49" charset="0"/>
              </a:rPr>
              <a:t>]), </a:t>
            </a:r>
            <a:r>
              <a:rPr lang="pt-BR" sz="1200" b="0" dirty="0" err="1">
                <a:solidFill>
                  <a:srgbClr val="257693"/>
                </a:solidFill>
                <a:effectLst/>
                <a:latin typeface="Courier New" panose="02070309020205020404" pitchFamily="49" charset="0"/>
              </a:rPr>
              <a:t>float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annotation.split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 '</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a:t>
            </a:r>
            <a:r>
              <a:rPr lang="pt-BR" sz="1200" b="0" dirty="0">
                <a:solidFill>
                  <a:srgbClr val="000000"/>
                </a:solidFill>
                <a:effectLst/>
                <a:latin typeface="Courier New" panose="02070309020205020404" pitchFamily="49" charset="0"/>
              </a:rPr>
              <a:t>]), </a:t>
            </a:r>
            <a:r>
              <a:rPr lang="pt-BR" sz="1200" b="0" dirty="0" err="1">
                <a:solidFill>
                  <a:srgbClr val="257693"/>
                </a:solidFill>
                <a:effectLst/>
                <a:latin typeface="Courier New" panose="02070309020205020404" pitchFamily="49" charset="0"/>
              </a:rPr>
              <a:t>float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annotation.split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 '</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4</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new_format</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convert_to_rekognition_format</a:t>
            </a:r>
            <a:r>
              <a:rPr lang="pt-BR" sz="1200" b="0" dirty="0">
                <a:solidFill>
                  <a:srgbClr val="000000"/>
                </a:solidFill>
                <a:effectLst/>
                <a:latin typeface="Courier New" panose="02070309020205020404" pitchFamily="49" charset="0"/>
              </a:rPr>
              <a:t>(box, </a:t>
            </a:r>
            <a:r>
              <a:rPr lang="pt-BR" sz="1200" b="0" dirty="0" err="1">
                <a:solidFill>
                  <a:srgbClr val="000000"/>
                </a:solidFill>
                <a:effectLst/>
                <a:latin typeface="Courier New" panose="02070309020205020404" pitchFamily="49" charset="0"/>
              </a:rPr>
              <a:t>image_width</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image_height</a:t>
            </a:r>
            <a:r>
              <a:rPr lang="pt-BR" sz="1200" b="0" dirty="0">
                <a:solidFill>
                  <a:srgbClr val="000000"/>
                </a:solidFill>
                <a:effectLst/>
                <a:latin typeface="Courier New" panose="02070309020205020404" pitchFamily="49" charset="0"/>
              </a:rPr>
              <a:t>, </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bounding_boxes.append</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new_format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objects.append</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confidence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116644"/>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object_image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"BB"</a:t>
            </a:r>
            <a:r>
              <a:rPr lang="pt-BR" sz="1200" b="0" dirty="0">
                <a:solidFill>
                  <a:srgbClr val="000000"/>
                </a:solidFill>
                <a:effectLst/>
                <a:latin typeface="Courier New" panose="02070309020205020404" pitchFamily="49" charset="0"/>
              </a:rPr>
              <a:t>] =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annotations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bounding_boxes</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image_size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width</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image_width</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height</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image_height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"depth"</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3</a:t>
            </a:r>
            <a:r>
              <a:rPr lang="pt-BR" sz="1200" b="0" dirty="0">
                <a:solidFill>
                  <a:srgbClr val="000000"/>
                </a:solidFill>
                <a:effectLst/>
                <a:latin typeface="Courier New" panose="02070309020205020404" pitchFamily="49" charset="0"/>
              </a:rPr>
              <a:t>}]} </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object_image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"BB-</a:t>
            </a:r>
            <a:r>
              <a:rPr lang="pt-BR" sz="1200" b="0" dirty="0" err="1">
                <a:solidFill>
                  <a:srgbClr val="A31515"/>
                </a:solidFill>
                <a:effectLst/>
                <a:latin typeface="Courier New" panose="02070309020205020404" pitchFamily="49" charset="0"/>
              </a:rPr>
              <a:t>metadata</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job-name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labeling-job</a:t>
            </a:r>
            <a:r>
              <a:rPr lang="pt-BR" sz="1200" b="0" dirty="0">
                <a:solidFill>
                  <a:srgbClr val="A31515"/>
                </a:solidFill>
                <a:effectLst/>
                <a:latin typeface="Courier New" panose="02070309020205020404" pitchFamily="49" charset="0"/>
              </a:rPr>
              <a:t>/BB"</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class-map</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"1"</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"buffalo"</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human-annotated</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yes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objects</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objects</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creation</a:t>
            </a:r>
            <a:r>
              <a:rPr lang="pt-BR" sz="1200" b="0" dirty="0">
                <a:solidFill>
                  <a:srgbClr val="A31515"/>
                </a:solidFill>
                <a:effectLst/>
                <a:latin typeface="Courier New" panose="02070309020205020404" pitchFamily="49" charset="0"/>
              </a:rPr>
              <a:t>-date"</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"2024-02-04T10:11:18.006Z"</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type</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groundtruth</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object-detection</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json_string</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json.dumps</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object_image</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arquivo.write</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json_string</a:t>
            </a:r>
            <a:r>
              <a:rPr lang="pt-BR" sz="1200" b="0" dirty="0">
                <a:solidFill>
                  <a:srgbClr val="000000"/>
                </a:solidFill>
                <a:effectLst/>
                <a:latin typeface="Courier New" panose="02070309020205020404" pitchFamily="49" charset="0"/>
              </a:rPr>
              <a:t> + </a:t>
            </a:r>
            <a:r>
              <a:rPr lang="pt-BR" sz="1200" b="0" dirty="0">
                <a:solidFill>
                  <a:srgbClr val="A31515"/>
                </a:solidFill>
                <a:effectLst/>
                <a:latin typeface="Courier New" panose="02070309020205020404" pitchFamily="49" charset="0"/>
              </a:rPr>
              <a:t>"\n"</a:t>
            </a:r>
            <a:r>
              <a:rPr lang="pt-BR" sz="1200" b="0" dirty="0">
                <a:solidFill>
                  <a:srgbClr val="000000"/>
                </a:solidFill>
                <a:effectLst/>
                <a:latin typeface="Courier New" panose="02070309020205020404" pitchFamily="49" charset="0"/>
              </a:rPr>
              <a:t>)</a:t>
            </a:r>
          </a:p>
        </p:txBody>
      </p:sp>
      <p:sp>
        <p:nvSpPr>
          <p:cNvPr id="8" name="Google Shape;410;p22">
            <a:extLst>
              <a:ext uri="{FF2B5EF4-FFF2-40B4-BE49-F238E27FC236}">
                <a16:creationId xmlns:a16="http://schemas.microsoft.com/office/drawing/2014/main" id="{E280BC1A-AB39-588E-F3DD-130FAF7ACF0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ROTULAGEM </a:t>
            </a:r>
            <a:r>
              <a:rPr lang="pt-BR" sz="2800" b="1" dirty="0">
                <a:solidFill>
                  <a:srgbClr val="E0375F"/>
                </a:solidFill>
                <a:latin typeface="Roboto"/>
                <a:ea typeface="Roboto"/>
                <a:cs typeface="Roboto"/>
                <a:sym typeface="Roboto"/>
              </a:rPr>
              <a:t>POR SDK</a:t>
            </a:r>
            <a:endParaRPr lang="pt-BR" sz="28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3587812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42F1513A-08B2-7EBD-E7E9-4F40FEA5DA4C}"/>
            </a:ext>
          </a:extLst>
        </p:cNvPr>
        <p:cNvGrpSpPr/>
        <p:nvPr/>
      </p:nvGrpSpPr>
      <p:grpSpPr>
        <a:xfrm>
          <a:off x="0" y="0"/>
          <a:ext cx="0" cy="0"/>
          <a:chOff x="0" y="0"/>
          <a:chExt cx="0" cy="0"/>
        </a:xfrm>
      </p:grpSpPr>
      <p:sp>
        <p:nvSpPr>
          <p:cNvPr id="5" name="Google Shape;411;p22">
            <a:extLst>
              <a:ext uri="{FF2B5EF4-FFF2-40B4-BE49-F238E27FC236}">
                <a16:creationId xmlns:a16="http://schemas.microsoft.com/office/drawing/2014/main" id="{775E35FD-F400-DAA2-6103-AD93505B4ACE}"/>
              </a:ext>
            </a:extLst>
          </p:cNvPr>
          <p:cNvSpPr txBox="1"/>
          <p:nvPr/>
        </p:nvSpPr>
        <p:spPr>
          <a:xfrm>
            <a:off x="323850" y="981075"/>
            <a:ext cx="11563350" cy="33851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Vamos preparar o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paylod</a:t>
            </a:r>
            <a:r>
              <a:rPr lang="pt-BR" sz="1600" dirty="0">
                <a:solidFill>
                  <a:srgbClr val="94A2AC"/>
                </a:solidFill>
                <a:latin typeface="Roboto"/>
                <a:ea typeface="Roboto"/>
                <a:cs typeface="Roboto"/>
                <a:sym typeface="Roboto"/>
              </a:rPr>
              <a:t>, adicionando o “</a:t>
            </a:r>
            <a:r>
              <a:rPr lang="pt-BR" sz="1600" dirty="0" err="1">
                <a:solidFill>
                  <a:srgbClr val="94A2AC"/>
                </a:solidFill>
                <a:latin typeface="Roboto"/>
                <a:ea typeface="Roboto"/>
                <a:cs typeface="Roboto"/>
                <a:sym typeface="Roboto"/>
              </a:rPr>
              <a:t>GroundTruth</a:t>
            </a:r>
            <a:r>
              <a:rPr lang="pt-BR" sz="1600" dirty="0">
                <a:solidFill>
                  <a:srgbClr val="94A2AC"/>
                </a:solidFill>
                <a:latin typeface="Roboto"/>
                <a:ea typeface="Roboto"/>
                <a:cs typeface="Roboto"/>
                <a:sym typeface="Roboto"/>
              </a:rPr>
              <a:t>” em seguida enviando os arquivos no formato </a:t>
            </a:r>
            <a:r>
              <a:rPr lang="pt-BR" sz="1600" dirty="0" err="1">
                <a:solidFill>
                  <a:srgbClr val="94A2AC"/>
                </a:solidFill>
                <a:latin typeface="Roboto"/>
                <a:ea typeface="Roboto"/>
                <a:cs typeface="Roboto"/>
                <a:sym typeface="Roboto"/>
              </a:rPr>
              <a:t>string</a:t>
            </a:r>
            <a:r>
              <a:rPr lang="pt-BR" sz="1600" dirty="0">
                <a:solidFill>
                  <a:srgbClr val="94A2AC"/>
                </a:solidFill>
                <a:latin typeface="Roboto"/>
                <a:ea typeface="Roboto"/>
                <a:cs typeface="Roboto"/>
                <a:sym typeface="Roboto"/>
              </a:rPr>
              <a:t> (Base64).</a:t>
            </a:r>
            <a:endPar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CaixaDeTexto 2">
            <a:extLst>
              <a:ext uri="{FF2B5EF4-FFF2-40B4-BE49-F238E27FC236}">
                <a16:creationId xmlns:a16="http://schemas.microsoft.com/office/drawing/2014/main" id="{8BC6AACD-2509-84E9-8881-C66959BBD8C2}"/>
              </a:ext>
            </a:extLst>
          </p:cNvPr>
          <p:cNvSpPr txBox="1"/>
          <p:nvPr/>
        </p:nvSpPr>
        <p:spPr>
          <a:xfrm>
            <a:off x="428625" y="1428283"/>
            <a:ext cx="6096000" cy="1384995"/>
          </a:xfrm>
          <a:prstGeom prst="rect">
            <a:avLst/>
          </a:prstGeom>
          <a:noFill/>
        </p:spPr>
        <p:txBody>
          <a:bodyPr wrap="square">
            <a:spAutoFit/>
          </a:bodyPr>
          <a:lstStyle/>
          <a:p>
            <a:r>
              <a:rPr lang="pt-BR" sz="1200" b="0" dirty="0" err="1">
                <a:solidFill>
                  <a:srgbClr val="AF00DB"/>
                </a:solidFill>
                <a:effectLst/>
                <a:latin typeface="Courier New" panose="02070309020205020404" pitchFamily="49" charset="0"/>
              </a:rPr>
              <a:t>with</a:t>
            </a:r>
            <a:r>
              <a:rPr lang="pt-BR" sz="1200" b="0" dirty="0">
                <a:solidFill>
                  <a:srgbClr val="000000"/>
                </a:solidFill>
                <a:effectLst/>
                <a:latin typeface="Courier New" panose="02070309020205020404" pitchFamily="49" charset="0"/>
              </a:rPr>
              <a:t> </a:t>
            </a:r>
            <a:r>
              <a:rPr lang="pt-BR" sz="1200" b="0" dirty="0">
                <a:solidFill>
                  <a:srgbClr val="795E26"/>
                </a:solidFill>
                <a:effectLst/>
                <a:latin typeface="Courier New" panose="02070309020205020404" pitchFamily="49" charset="0"/>
              </a:rPr>
              <a:t>open</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arquivo.json</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31515"/>
                </a:solidFill>
                <a:effectLst/>
                <a:latin typeface="Courier New" panose="02070309020205020404" pitchFamily="49" charset="0"/>
              </a:rPr>
              <a:t>'r'</a:t>
            </a: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as</a:t>
            </a:r>
            <a:r>
              <a:rPr lang="pt-BR" sz="1200" b="0" dirty="0">
                <a:solidFill>
                  <a:srgbClr val="000000"/>
                </a:solidFill>
                <a:effectLst/>
                <a:latin typeface="Courier New" panose="02070309020205020404" pitchFamily="49" charset="0"/>
              </a:rPr>
              <a:t> arquivo:</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conteudo_json</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arquivo.read</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err="1">
                <a:solidFill>
                  <a:srgbClr val="000000"/>
                </a:solidFill>
                <a:effectLst/>
                <a:latin typeface="Courier New" panose="02070309020205020404" pitchFamily="49" charset="0"/>
              </a:rPr>
              <a:t>json_string</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json.dumps</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conteudo_json</a:t>
            </a:r>
            <a:r>
              <a:rPr lang="pt-BR" sz="1200" b="0" dirty="0">
                <a:solidFill>
                  <a:srgbClr val="000000"/>
                </a:solidFill>
                <a:effectLst/>
                <a:latin typeface="Courier New" panose="02070309020205020404" pitchFamily="49" charset="0"/>
              </a:rPr>
              <a:t>)</a:t>
            </a:r>
          </a:p>
          <a:p>
            <a:r>
              <a:rPr lang="pt-BR" sz="1200" b="0" dirty="0" err="1">
                <a:solidFill>
                  <a:srgbClr val="000000"/>
                </a:solidFill>
                <a:effectLst/>
                <a:latin typeface="Courier New" panose="02070309020205020404" pitchFamily="49" charset="0"/>
              </a:rPr>
              <a:t>bytes_data</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json.loads</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json_string</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err="1">
                <a:solidFill>
                  <a:srgbClr val="000000"/>
                </a:solidFill>
                <a:effectLst/>
                <a:latin typeface="Courier New" panose="02070309020205020404" pitchFamily="49" charset="0"/>
              </a:rPr>
              <a:t>object_images</a:t>
            </a:r>
            <a:r>
              <a:rPr lang="pt-BR" sz="1200" b="0" dirty="0">
                <a:solidFill>
                  <a:srgbClr val="000000"/>
                </a:solidFill>
                <a:effectLst/>
                <a:latin typeface="Courier New" panose="02070309020205020404" pitchFamily="49" charset="0"/>
              </a:rPr>
              <a:t> = {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GroundTruth</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bytes_data</a:t>
            </a:r>
            <a:r>
              <a:rPr lang="pt-BR" sz="1200" b="0" dirty="0">
                <a:solidFill>
                  <a:srgbClr val="000000"/>
                </a:solidFill>
                <a:effectLst/>
                <a:latin typeface="Courier New" panose="02070309020205020404" pitchFamily="49" charset="0"/>
              </a:rPr>
              <a:t> }</a:t>
            </a:r>
            <a:endParaRPr lang="pt-BR" sz="1200" dirty="0">
              <a:latin typeface="Courier New" panose="02070309020205020404" pitchFamily="49" charset="0"/>
            </a:endParaRPr>
          </a:p>
        </p:txBody>
      </p:sp>
      <p:sp>
        <p:nvSpPr>
          <p:cNvPr id="8" name="CaixaDeTexto 7">
            <a:extLst>
              <a:ext uri="{FF2B5EF4-FFF2-40B4-BE49-F238E27FC236}">
                <a16:creationId xmlns:a16="http://schemas.microsoft.com/office/drawing/2014/main" id="{03AE2780-5F9D-60D2-94B0-6EF8731F7EDF}"/>
              </a:ext>
            </a:extLst>
          </p:cNvPr>
          <p:cNvSpPr txBox="1"/>
          <p:nvPr/>
        </p:nvSpPr>
        <p:spPr>
          <a:xfrm>
            <a:off x="428625" y="4185171"/>
            <a:ext cx="9782176" cy="646331"/>
          </a:xfrm>
          <a:prstGeom prst="rect">
            <a:avLst/>
          </a:prstGeom>
          <a:noFill/>
        </p:spPr>
        <p:txBody>
          <a:bodyPr wrap="square">
            <a:spAutoFit/>
          </a:bodyPr>
          <a:lstStyle/>
          <a:p>
            <a:r>
              <a:rPr lang="pt-BR" sz="1200" b="0" dirty="0">
                <a:solidFill>
                  <a:srgbClr val="000000"/>
                </a:solidFill>
                <a:effectLst/>
                <a:latin typeface="Courier New" panose="02070309020205020404" pitchFamily="49" charset="0"/>
              </a:rPr>
              <a:t>response = </a:t>
            </a:r>
            <a:r>
              <a:rPr lang="pt-BR" sz="1200" b="0" dirty="0" err="1">
                <a:solidFill>
                  <a:srgbClr val="000000"/>
                </a:solidFill>
                <a:effectLst/>
                <a:latin typeface="Courier New" panose="02070309020205020404" pitchFamily="49" charset="0"/>
              </a:rPr>
              <a:t>client.update_dataset_entries</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DatasetArn</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dataset_arn</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Changes</a:t>
            </a:r>
            <a:r>
              <a:rPr lang="pt-BR" sz="1200" b="0" dirty="0">
                <a:solidFill>
                  <a:srgbClr val="000000"/>
                </a:solidFill>
                <a:effectLst/>
                <a:latin typeface="Courier New" panose="02070309020205020404" pitchFamily="49" charset="0"/>
              </a:rPr>
              <a:t> = </a:t>
            </a:r>
            <a:r>
              <a:rPr lang="pt-BR" sz="1200" b="0" dirty="0" err="1">
                <a:solidFill>
                  <a:srgbClr val="000000"/>
                </a:solidFill>
                <a:effectLst/>
                <a:latin typeface="Courier New" panose="02070309020205020404" pitchFamily="49" charset="0"/>
              </a:rPr>
              <a:t>object_images</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response = </a:t>
            </a:r>
            <a:r>
              <a:rPr lang="pt-BR" sz="1200" b="0" dirty="0" err="1">
                <a:solidFill>
                  <a:srgbClr val="000000"/>
                </a:solidFill>
                <a:effectLst/>
                <a:latin typeface="Courier New" panose="02070309020205020404" pitchFamily="49" charset="0"/>
              </a:rPr>
              <a:t>client.list_dataset_entries</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DatasetArn</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dataset_arn</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MaxResults</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100</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response</a:t>
            </a:r>
          </a:p>
        </p:txBody>
      </p:sp>
      <p:sp>
        <p:nvSpPr>
          <p:cNvPr id="11" name="Rectangle 1">
            <a:extLst>
              <a:ext uri="{FF2B5EF4-FFF2-40B4-BE49-F238E27FC236}">
                <a16:creationId xmlns:a16="http://schemas.microsoft.com/office/drawing/2014/main" id="{5E9E2643-EE18-839E-5AAF-B434C918F1A6}"/>
              </a:ext>
            </a:extLst>
          </p:cNvPr>
          <p:cNvSpPr>
            <a:spLocks noChangeArrowheads="1"/>
          </p:cNvSpPr>
          <p:nvPr/>
        </p:nvSpPr>
        <p:spPr bwMode="auto">
          <a:xfrm flipH="1">
            <a:off x="428625" y="5049173"/>
            <a:ext cx="11201400" cy="1200329"/>
          </a:xfrm>
          <a:prstGeom prst="rect">
            <a:avLst/>
          </a:prstGeom>
          <a:noFill/>
        </p:spPr>
        <p:txBody>
          <a:bodyPr wrap="square">
            <a:spAutoFit/>
          </a:bodyPr>
          <a:lstStyle/>
          <a:p>
            <a:r>
              <a:rPr lang="pt-BR" altLang="pt-BR" sz="1200" dirty="0">
                <a:latin typeface="Courier New" panose="02070309020205020404" pitchFamily="49" charset="0"/>
              </a:rPr>
              <a:t>04T10:11:18.006Z","type":"groundtruth/</a:t>
            </a:r>
            <a:r>
              <a:rPr lang="pt-BR" altLang="pt-BR" sz="1200" dirty="0" err="1">
                <a:latin typeface="Courier New" panose="02070309020205020404" pitchFamily="49" charset="0"/>
              </a:rPr>
              <a:t>object-detection</a:t>
            </a:r>
            <a:r>
              <a:rPr lang="pt-BR" altLang="pt-BR" sz="1200" dirty="0">
                <a:latin typeface="Courier New" panose="02070309020205020404" pitchFamily="49" charset="0"/>
              </a:rPr>
              <a:t>"},"cl-</a:t>
            </a:r>
            <a:r>
              <a:rPr lang="pt-BR" altLang="pt-BR" sz="1200" dirty="0" err="1">
                <a:latin typeface="Courier New" panose="02070309020205020404" pitchFamily="49" charset="0"/>
              </a:rPr>
              <a:t>metadata</a:t>
            </a:r>
            <a:r>
              <a:rPr lang="pt-BR" altLang="pt-BR" sz="1200" dirty="0">
                <a:latin typeface="Courier New" panose="02070309020205020404" pitchFamily="49" charset="0"/>
              </a:rPr>
              <a:t>":{"is_</a:t>
            </a:r>
            <a:r>
              <a:rPr lang="pt-BR" altLang="pt-BR" sz="1200" dirty="0" err="1">
                <a:latin typeface="Courier New" panose="02070309020205020404" pitchFamily="49" charset="0"/>
              </a:rPr>
              <a:t>labeled</a:t>
            </a:r>
            <a:r>
              <a:rPr lang="pt-BR" altLang="pt-BR" sz="1200" dirty="0">
                <a:latin typeface="Courier New" panose="02070309020205020404" pitchFamily="49" charset="0"/>
              </a:rPr>
              <a:t>":</a:t>
            </a:r>
            <a:r>
              <a:rPr lang="pt-BR" altLang="pt-BR" sz="1200" dirty="0" err="1">
                <a:latin typeface="Courier New" panose="02070309020205020404" pitchFamily="49" charset="0"/>
              </a:rPr>
              <a:t>true</a:t>
            </a:r>
            <a:r>
              <a:rPr lang="pt-BR" altLang="pt-BR" sz="1200" dirty="0">
                <a:latin typeface="Courier New" panose="02070309020205020404" pitchFamily="49" charset="0"/>
              </a:rPr>
              <a:t>}}', '{"source-ref":"s3://</a:t>
            </a:r>
            <a:r>
              <a:rPr lang="pt-BR" altLang="pt-BR" sz="1200" dirty="0" err="1">
                <a:latin typeface="Courier New" panose="02070309020205020404" pitchFamily="49" charset="0"/>
              </a:rPr>
              <a:t>fiap-cognitive-platforms</a:t>
            </a:r>
            <a:r>
              <a:rPr lang="pt-BR" altLang="pt-BR" sz="1200" dirty="0">
                <a:latin typeface="Courier New" panose="02070309020205020404" pitchFamily="49" charset="0"/>
              </a:rPr>
              <a:t>/</a:t>
            </a:r>
            <a:r>
              <a:rPr lang="pt-BR" altLang="pt-BR" sz="1200" dirty="0" err="1">
                <a:latin typeface="Courier New" panose="02070309020205020404" pitchFamily="49" charset="0"/>
              </a:rPr>
              <a:t>datasets</a:t>
            </a:r>
            <a:r>
              <a:rPr lang="pt-BR" altLang="pt-BR" sz="1200" dirty="0">
                <a:latin typeface="Courier New" panose="02070309020205020404" pitchFamily="49" charset="0"/>
              </a:rPr>
              <a:t>/</a:t>
            </a:r>
            <a:r>
              <a:rPr lang="pt-BR" altLang="pt-BR" sz="1200" dirty="0" err="1">
                <a:latin typeface="Courier New" panose="02070309020205020404" pitchFamily="49" charset="0"/>
              </a:rPr>
              <a:t>animals</a:t>
            </a:r>
            <a:r>
              <a:rPr lang="pt-BR" altLang="pt-BR" sz="1200" dirty="0">
                <a:latin typeface="Courier New" panose="02070309020205020404" pitchFamily="49" charset="0"/>
              </a:rPr>
              <a:t>/</a:t>
            </a:r>
            <a:r>
              <a:rPr lang="pt-BR" altLang="pt-BR" sz="1200" dirty="0" err="1">
                <a:latin typeface="Courier New" panose="02070309020205020404" pitchFamily="49" charset="0"/>
              </a:rPr>
              <a:t>buffalo</a:t>
            </a:r>
            <a:r>
              <a:rPr lang="pt-BR" altLang="pt-BR" sz="1200" dirty="0">
                <a:latin typeface="Courier New" panose="02070309020205020404" pitchFamily="49" charset="0"/>
              </a:rPr>
              <a:t>/009.jpg","BB":{"</a:t>
            </a:r>
            <a:r>
              <a:rPr lang="pt-BR" altLang="pt-BR" sz="1200" dirty="0" err="1">
                <a:latin typeface="Courier New" panose="02070309020205020404" pitchFamily="49" charset="0"/>
              </a:rPr>
              <a:t>annotations</a:t>
            </a:r>
            <a:r>
              <a:rPr lang="pt-BR" altLang="pt-BR" sz="1200" dirty="0">
                <a:latin typeface="Courier New" panose="02070309020205020404" pitchFamily="49" charset="0"/>
              </a:rPr>
              <a:t>":[{"width":301,"height":198,"left":75,"top":88,"class_id":1}],"</a:t>
            </a:r>
            <a:r>
              <a:rPr lang="pt-BR" altLang="pt-BR" sz="1200" dirty="0" err="1">
                <a:latin typeface="Courier New" panose="02070309020205020404" pitchFamily="49" charset="0"/>
              </a:rPr>
              <a:t>image_size</a:t>
            </a:r>
            <a:r>
              <a:rPr lang="pt-BR" altLang="pt-BR" sz="1200" dirty="0">
                <a:latin typeface="Courier New" panose="02070309020205020404" pitchFamily="49" charset="0"/>
              </a:rPr>
              <a:t>":[{"width":450,"height":353,"depth":3}]},"BB-</a:t>
            </a:r>
            <a:r>
              <a:rPr lang="pt-BR" altLang="pt-BR" sz="1200" dirty="0" err="1">
                <a:latin typeface="Courier New" panose="02070309020205020404" pitchFamily="49" charset="0"/>
              </a:rPr>
              <a:t>metadata</a:t>
            </a:r>
            <a:r>
              <a:rPr lang="pt-BR" altLang="pt-BR" sz="1200" dirty="0">
                <a:latin typeface="Courier New" panose="02070309020205020404" pitchFamily="49" charset="0"/>
              </a:rPr>
              <a:t>":{"</a:t>
            </a:r>
            <a:r>
              <a:rPr lang="pt-BR" altLang="pt-BR" sz="1200" dirty="0" err="1">
                <a:latin typeface="Courier New" panose="02070309020205020404" pitchFamily="49" charset="0"/>
              </a:rPr>
              <a:t>job-name</a:t>
            </a:r>
            <a:r>
              <a:rPr lang="pt-BR" altLang="pt-BR" sz="1200" dirty="0">
                <a:latin typeface="Courier New" panose="02070309020205020404" pitchFamily="49" charset="0"/>
              </a:rPr>
              <a:t>":"</a:t>
            </a:r>
            <a:r>
              <a:rPr lang="pt-BR" altLang="pt-BR" sz="1200" dirty="0" err="1">
                <a:latin typeface="Courier New" panose="02070309020205020404" pitchFamily="49" charset="0"/>
              </a:rPr>
              <a:t>labeling-job</a:t>
            </a:r>
            <a:r>
              <a:rPr lang="pt-BR" altLang="pt-BR" sz="1200" dirty="0">
                <a:latin typeface="Courier New" panose="02070309020205020404" pitchFamily="49" charset="0"/>
              </a:rPr>
              <a:t>/BB","</a:t>
            </a:r>
            <a:r>
              <a:rPr lang="pt-BR" altLang="pt-BR" sz="1200" dirty="0" err="1">
                <a:latin typeface="Courier New" panose="02070309020205020404" pitchFamily="49" charset="0"/>
              </a:rPr>
              <a:t>class-map</a:t>
            </a:r>
            <a:r>
              <a:rPr lang="pt-BR" altLang="pt-BR" sz="1200" dirty="0">
                <a:latin typeface="Courier New" panose="02070309020205020404" pitchFamily="49" charset="0"/>
              </a:rPr>
              <a:t>":{"1":"buffalo"},"</a:t>
            </a:r>
            <a:r>
              <a:rPr lang="pt-BR" altLang="pt-BR" sz="1200" dirty="0" err="1">
                <a:latin typeface="Courier New" panose="02070309020205020404" pitchFamily="49" charset="0"/>
              </a:rPr>
              <a:t>human-annotated</a:t>
            </a:r>
            <a:r>
              <a:rPr lang="pt-BR" altLang="pt-BR" sz="1200" dirty="0">
                <a:latin typeface="Courier New" panose="02070309020205020404" pitchFamily="49" charset="0"/>
              </a:rPr>
              <a:t>":"</a:t>
            </a:r>
            <a:r>
              <a:rPr lang="pt-BR" altLang="pt-BR" sz="1200" dirty="0" err="1">
                <a:latin typeface="Courier New" panose="02070309020205020404" pitchFamily="49" charset="0"/>
              </a:rPr>
              <a:t>yes</a:t>
            </a:r>
            <a:r>
              <a:rPr lang="pt-BR" altLang="pt-BR" sz="1200" dirty="0">
                <a:latin typeface="Courier New" panose="02070309020205020404" pitchFamily="49" charset="0"/>
              </a:rPr>
              <a:t>","</a:t>
            </a:r>
            <a:r>
              <a:rPr lang="pt-BR" altLang="pt-BR" sz="1200" dirty="0" err="1">
                <a:latin typeface="Courier New" panose="02070309020205020404" pitchFamily="49" charset="0"/>
              </a:rPr>
              <a:t>objects</a:t>
            </a:r>
            <a:r>
              <a:rPr lang="pt-BR" altLang="pt-BR" sz="1200" dirty="0">
                <a:latin typeface="Courier New" panose="02070309020205020404" pitchFamily="49" charset="0"/>
              </a:rPr>
              <a:t>":[{"confidence":1}],"creation-date":"2024-02-04T10:11:18.006Z","type":"groundtruth/</a:t>
            </a:r>
            <a:r>
              <a:rPr lang="pt-BR" altLang="pt-BR" sz="1200" dirty="0" err="1">
                <a:latin typeface="Courier New" panose="02070309020205020404" pitchFamily="49" charset="0"/>
              </a:rPr>
              <a:t>object-detection</a:t>
            </a:r>
            <a:r>
              <a:rPr lang="pt-BR" altLang="pt-BR" sz="1200" dirty="0">
                <a:latin typeface="Courier New" panose="02070309020205020404" pitchFamily="49" charset="0"/>
              </a:rPr>
              <a:t>"},"cl-</a:t>
            </a:r>
            <a:r>
              <a:rPr lang="pt-BR" altLang="pt-BR" sz="1200" dirty="0" err="1">
                <a:latin typeface="Courier New" panose="02070309020205020404" pitchFamily="49" charset="0"/>
              </a:rPr>
              <a:t>metadata</a:t>
            </a:r>
            <a:r>
              <a:rPr lang="pt-BR" altLang="pt-BR" sz="1200" dirty="0">
                <a:latin typeface="Courier New" panose="02070309020205020404" pitchFamily="49" charset="0"/>
              </a:rPr>
              <a:t>":{"is_</a:t>
            </a:r>
            <a:r>
              <a:rPr lang="pt-BR" altLang="pt-BR" sz="1200" dirty="0" err="1">
                <a:latin typeface="Courier New" panose="02070309020205020404" pitchFamily="49" charset="0"/>
              </a:rPr>
              <a:t>labeled</a:t>
            </a:r>
            <a:r>
              <a:rPr lang="pt-BR" altLang="pt-BR" sz="1200" dirty="0">
                <a:latin typeface="Courier New" panose="02070309020205020404" pitchFamily="49" charset="0"/>
              </a:rPr>
              <a:t>":</a:t>
            </a:r>
            <a:r>
              <a:rPr lang="pt-BR" altLang="pt-BR" sz="1200" dirty="0" err="1">
                <a:latin typeface="Courier New" panose="02070309020205020404" pitchFamily="49" charset="0"/>
              </a:rPr>
              <a:t>true</a:t>
            </a:r>
            <a:r>
              <a:rPr lang="pt-BR" altLang="pt-BR" sz="1200" dirty="0">
                <a:latin typeface="Courier New" panose="02070309020205020404" pitchFamily="49" charset="0"/>
              </a:rPr>
              <a:t>}}', </a:t>
            </a:r>
          </a:p>
        </p:txBody>
      </p:sp>
      <p:sp>
        <p:nvSpPr>
          <p:cNvPr id="12" name="Google Shape;411;p22">
            <a:extLst>
              <a:ext uri="{FF2B5EF4-FFF2-40B4-BE49-F238E27FC236}">
                <a16:creationId xmlns:a16="http://schemas.microsoft.com/office/drawing/2014/main" id="{1CA0E8C6-9C5E-0058-24FC-E329332DF3C1}"/>
              </a:ext>
            </a:extLst>
          </p:cNvPr>
          <p:cNvSpPr txBox="1"/>
          <p:nvPr/>
        </p:nvSpPr>
        <p:spPr>
          <a:xfrm>
            <a:off x="428625" y="3014648"/>
            <a:ext cx="11563350" cy="83095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O próximo passo é enviar o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payload</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com o manifesto. Como são muitas imagens enviadas de uma vez, há um pequeno delay para o processamento. </a:t>
            </a:r>
            <a:r>
              <a:rPr lang="pt-BR" sz="1600" dirty="0">
                <a:solidFill>
                  <a:srgbClr val="94A2AC"/>
                </a:solidFill>
                <a:latin typeface="Roboto"/>
                <a:ea typeface="Roboto"/>
                <a:cs typeface="Roboto"/>
                <a:sym typeface="Roboto"/>
              </a:rPr>
              <a:t>Portanto verifique o comando “</a:t>
            </a:r>
            <a:r>
              <a:rPr lang="pt-BR" sz="1600" dirty="0" err="1">
                <a:solidFill>
                  <a:srgbClr val="94A2AC"/>
                </a:solidFill>
                <a:latin typeface="Roboto"/>
                <a:ea typeface="Roboto"/>
                <a:cs typeface="Roboto"/>
                <a:sym typeface="Roboto"/>
              </a:rPr>
              <a:t>list_dataset_entries</a:t>
            </a:r>
            <a:r>
              <a:rPr lang="pt-BR" sz="1600" dirty="0">
                <a:solidFill>
                  <a:srgbClr val="94A2AC"/>
                </a:solidFill>
                <a:latin typeface="Roboto"/>
                <a:ea typeface="Roboto"/>
                <a:cs typeface="Roboto"/>
                <a:sym typeface="Roboto"/>
              </a:rPr>
              <a:t>” até que os dados apareçam, indicando que eles foram carregados com sucesso.</a:t>
            </a:r>
            <a:endPar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3" name="Google Shape;410;p22">
            <a:extLst>
              <a:ext uri="{FF2B5EF4-FFF2-40B4-BE49-F238E27FC236}">
                <a16:creationId xmlns:a16="http://schemas.microsoft.com/office/drawing/2014/main" id="{033EB044-57EA-5646-911A-7D129FF57511}"/>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CARGA DE DADOS E MANIFESTO </a:t>
            </a:r>
            <a:r>
              <a:rPr lang="pt-BR" sz="2800" b="1" dirty="0">
                <a:solidFill>
                  <a:srgbClr val="E0375F"/>
                </a:solidFill>
                <a:latin typeface="Roboto"/>
                <a:ea typeface="Roboto"/>
                <a:cs typeface="Roboto"/>
                <a:sym typeface="Roboto"/>
              </a:rPr>
              <a:t>POR SDK</a:t>
            </a:r>
            <a:endParaRPr lang="pt-BR" sz="2800" dirty="0">
              <a:solidFill>
                <a:srgbClr val="94A2AC"/>
              </a:solidFill>
              <a:latin typeface="Roboto"/>
              <a:ea typeface="Roboto"/>
              <a:cs typeface="Roboto"/>
              <a:sym typeface="Roboto"/>
            </a:endParaRPr>
          </a:p>
        </p:txBody>
      </p:sp>
    </p:spTree>
    <p:extLst>
      <p:ext uri="{BB962C8B-B14F-4D97-AF65-F5344CB8AC3E}">
        <p14:creationId xmlns:p14="http://schemas.microsoft.com/office/powerpoint/2010/main" val="4109256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Shape 409">
          <a:extLst>
            <a:ext uri="{FF2B5EF4-FFF2-40B4-BE49-F238E27FC236}">
              <a16:creationId xmlns:a16="http://schemas.microsoft.com/office/drawing/2014/main" id="{D58E44E5-8EB5-76FC-8F87-7AE576F9B883}"/>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738E0683-DFCA-F9C3-2D2F-84DE5BF04FF0}"/>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b="1" dirty="0">
                <a:solidFill>
                  <a:srgbClr val="E0375F"/>
                </a:solidFill>
                <a:latin typeface="Roboto"/>
                <a:ea typeface="Roboto"/>
                <a:cs typeface="Roboto"/>
                <a:sym typeface="Roboto"/>
              </a:rPr>
              <a:t>REVISÃO</a:t>
            </a:r>
            <a:r>
              <a:rPr lang="pt-BR" sz="2800" dirty="0">
                <a:solidFill>
                  <a:srgbClr val="94A2AC"/>
                </a:solidFill>
                <a:latin typeface="Roboto"/>
                <a:ea typeface="Roboto"/>
                <a:cs typeface="Roboto"/>
                <a:sym typeface="Roboto"/>
              </a:rPr>
              <a:t> DO CONJUNTO DE DADOS</a:t>
            </a:r>
            <a:endParaRPr lang="pt-BR" sz="2800" b="1" dirty="0">
              <a:solidFill>
                <a:srgbClr val="E0375F"/>
              </a:solidFill>
              <a:latin typeface="Roboto"/>
              <a:ea typeface="Roboto"/>
              <a:cs typeface="Roboto"/>
              <a:sym typeface="Roboto"/>
            </a:endParaRPr>
          </a:p>
        </p:txBody>
      </p:sp>
      <p:sp>
        <p:nvSpPr>
          <p:cNvPr id="5" name="Google Shape;411;p22">
            <a:extLst>
              <a:ext uri="{FF2B5EF4-FFF2-40B4-BE49-F238E27FC236}">
                <a16:creationId xmlns:a16="http://schemas.microsoft.com/office/drawing/2014/main" id="{6237238E-884C-064C-E360-F84D1F710ABD}"/>
              </a:ext>
            </a:extLst>
          </p:cNvPr>
          <p:cNvSpPr txBox="1"/>
          <p:nvPr/>
        </p:nvSpPr>
        <p:spPr>
          <a:xfrm>
            <a:off x="7096125" y="2502815"/>
            <a:ext cx="4815459" cy="2308284"/>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Após o processo de criação e carga das referências de arquivos (incluindo o manifesto), eles devem aparecer no Console para revisão.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Conforme exemplo anterior, o fluxo segue normalmente via console para treinamento, análise de métricas e inferência.</a:t>
            </a:r>
          </a:p>
        </p:txBody>
      </p:sp>
      <p:pic>
        <p:nvPicPr>
          <p:cNvPr id="3" name="Imagem 2">
            <a:extLst>
              <a:ext uri="{FF2B5EF4-FFF2-40B4-BE49-F238E27FC236}">
                <a16:creationId xmlns:a16="http://schemas.microsoft.com/office/drawing/2014/main" id="{C75104C5-D7AC-33AE-16F1-47356A2D1D84}"/>
              </a:ext>
            </a:extLst>
          </p:cNvPr>
          <p:cNvPicPr>
            <a:picLocks noChangeAspect="1"/>
          </p:cNvPicPr>
          <p:nvPr/>
        </p:nvPicPr>
        <p:blipFill>
          <a:blip r:embed="rId3"/>
          <a:stretch>
            <a:fillRect/>
          </a:stretch>
        </p:blipFill>
        <p:spPr>
          <a:xfrm>
            <a:off x="280416" y="981075"/>
            <a:ext cx="6627902" cy="5351764"/>
          </a:xfrm>
          <a:prstGeom prst="rect">
            <a:avLst/>
          </a:prstGeom>
        </p:spPr>
      </p:pic>
    </p:spTree>
    <p:extLst>
      <p:ext uri="{BB962C8B-B14F-4D97-AF65-F5344CB8AC3E}">
        <p14:creationId xmlns:p14="http://schemas.microsoft.com/office/powerpoint/2010/main" val="3648842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1A594755-63E2-A285-3CD3-9606D03A4A7D}"/>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4E74ED45-4873-422B-6C63-7A9E64310693}"/>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16" name="CaixaDeTexto 15">
            <a:extLst>
              <a:ext uri="{FF2B5EF4-FFF2-40B4-BE49-F238E27FC236}">
                <a16:creationId xmlns:a16="http://schemas.microsoft.com/office/drawing/2014/main" id="{A2A4B1BB-CBBA-D130-D6F7-17BF599A799A}"/>
              </a:ext>
            </a:extLst>
          </p:cNvPr>
          <p:cNvSpPr txBox="1"/>
          <p:nvPr/>
        </p:nvSpPr>
        <p:spPr>
          <a:xfrm>
            <a:off x="323849" y="1609506"/>
            <a:ext cx="11563349" cy="3231654"/>
          </a:xfrm>
          <a:prstGeom prst="rect">
            <a:avLst/>
          </a:prstGeom>
          <a:noFill/>
        </p:spPr>
        <p:txBody>
          <a:bodyPr wrap="square">
            <a:spAutoFit/>
          </a:bodyPr>
          <a:lstStyle/>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abrir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sessão</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session = boto3.Session(</a:t>
            </a:r>
            <a:r>
              <a:rPr lang="en-US" sz="1200" b="0" dirty="0" err="1">
                <a:solidFill>
                  <a:srgbClr val="000000"/>
                </a:solidFill>
                <a:effectLst/>
                <a:latin typeface="Courier New" panose="02070309020205020404" pitchFamily="49" charset="0"/>
              </a:rPr>
              <a:t>aws_access_key_id</a:t>
            </a:r>
            <a:r>
              <a:rPr lang="en-US" sz="1200" b="0" dirty="0">
                <a:solidFill>
                  <a:srgbClr val="000000"/>
                </a:solidFill>
                <a:effectLst/>
                <a:latin typeface="Courier New" panose="02070309020205020404" pitchFamily="49" charset="0"/>
              </a:rPr>
              <a:t>=ACCESS_ID, </a:t>
            </a:r>
            <a:r>
              <a:rPr lang="en-US" sz="1200" b="0" dirty="0" err="1">
                <a:solidFill>
                  <a:srgbClr val="000000"/>
                </a:solidFill>
                <a:effectLst/>
                <a:latin typeface="Courier New" panose="02070309020205020404" pitchFamily="49" charset="0"/>
              </a:rPr>
              <a:t>aws_secret_access_key</a:t>
            </a:r>
            <a:r>
              <a:rPr lang="en-US" sz="1200" b="0" dirty="0">
                <a:solidFill>
                  <a:srgbClr val="000000"/>
                </a:solidFill>
                <a:effectLst/>
                <a:latin typeface="Courier New" panose="02070309020205020404" pitchFamily="49" charset="0"/>
              </a:rPr>
              <a:t>= ACCESS_KEY)</a:t>
            </a:r>
          </a:p>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criar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cliente</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client = </a:t>
            </a:r>
            <a:r>
              <a:rPr lang="en-US" sz="1200" b="0" dirty="0" err="1">
                <a:solidFill>
                  <a:srgbClr val="000000"/>
                </a:solidFill>
                <a:effectLst/>
                <a:latin typeface="Courier New" panose="02070309020205020404" pitchFamily="49" charset="0"/>
              </a:rPr>
              <a:t>session.client</a:t>
            </a:r>
            <a:r>
              <a:rPr lang="en-US" sz="1200" b="0" dirty="0">
                <a:solidFill>
                  <a:srgbClr val="000000"/>
                </a:solidFill>
                <a:effectLst/>
                <a:latin typeface="Courier New" panose="02070309020205020404" pitchFamily="49" charset="0"/>
              </a:rPr>
              <a:t>(</a:t>
            </a:r>
            <a:r>
              <a:rPr lang="en-US" sz="1200" b="0" dirty="0">
                <a:solidFill>
                  <a:srgbClr val="A31515"/>
                </a:solidFill>
                <a:effectLst/>
                <a:latin typeface="Courier New" panose="02070309020205020404" pitchFamily="49" charset="0"/>
              </a:rPr>
              <a:t>'</a:t>
            </a:r>
            <a:r>
              <a:rPr lang="en-US" sz="1200" b="0" dirty="0" err="1">
                <a:solidFill>
                  <a:srgbClr val="A31515"/>
                </a:solidFill>
                <a:effectLst/>
                <a:latin typeface="Courier New" panose="02070309020205020404" pitchFamily="49" charset="0"/>
              </a:rPr>
              <a:t>rekognition</a:t>
            </a:r>
            <a:r>
              <a:rPr lang="en-US" sz="1200" b="0" dirty="0">
                <a:solidFill>
                  <a:srgbClr val="A31515"/>
                </a:solidFill>
                <a:effectLst/>
                <a:latin typeface="Courier New" panose="02070309020205020404" pitchFamily="49" charset="0"/>
              </a:rPr>
              <a:t>'</a:t>
            </a:r>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region_name</a:t>
            </a:r>
            <a:r>
              <a:rPr lang="en-US" sz="1200" b="0" dirty="0">
                <a:solidFill>
                  <a:srgbClr val="000000"/>
                </a:solidFill>
                <a:effectLst/>
                <a:latin typeface="Courier New" panose="02070309020205020404" pitchFamily="49" charset="0"/>
              </a:rPr>
              <a:t>=region)</a:t>
            </a:r>
          </a:p>
          <a:p>
            <a:endParaRPr lang="pt-BR" sz="1200" b="0" dirty="0">
              <a:solidFill>
                <a:srgbClr val="000000"/>
              </a:solidFill>
              <a:effectLst/>
              <a:latin typeface="Courier New" panose="02070309020205020404" pitchFamily="49" charset="0"/>
            </a:endParaRPr>
          </a:p>
          <a:p>
            <a:r>
              <a:rPr lang="pt-BR" sz="1200" b="0" dirty="0" err="1">
                <a:solidFill>
                  <a:srgbClr val="000000"/>
                </a:solidFill>
                <a:effectLst/>
                <a:latin typeface="Courier New" panose="02070309020205020404" pitchFamily="49" charset="0"/>
              </a:rPr>
              <a:t>model_arn</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'arn:aws:rekognition:us-east-1:989944764342:project/Animais/</a:t>
            </a:r>
            <a:r>
              <a:rPr lang="pt-BR" sz="1200" b="0" dirty="0" err="1">
                <a:solidFill>
                  <a:srgbClr val="A31515"/>
                </a:solidFill>
                <a:effectLst/>
                <a:latin typeface="Courier New" panose="02070309020205020404" pitchFamily="49" charset="0"/>
              </a:rPr>
              <a:t>version</a:t>
            </a:r>
            <a:r>
              <a:rPr lang="pt-BR" sz="1200" b="0" dirty="0">
                <a:solidFill>
                  <a:srgbClr val="A31515"/>
                </a:solidFill>
                <a:effectLst/>
                <a:latin typeface="Courier New" panose="02070309020205020404" pitchFamily="49" charset="0"/>
              </a:rPr>
              <a:t>/Animais.2024-02-04T21.13.57/1707092036915'</a:t>
            </a:r>
            <a:endParaRPr lang="pt-BR" sz="1200" b="0" dirty="0">
              <a:solidFill>
                <a:srgbClr val="000000"/>
              </a:solidFill>
              <a:effectLst/>
              <a:latin typeface="Courier New" panose="02070309020205020404" pitchFamily="49" charset="0"/>
            </a:endParaRP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path = </a:t>
            </a:r>
            <a:r>
              <a:rPr lang="pt-BR" sz="1200" b="0" dirty="0">
                <a:solidFill>
                  <a:srgbClr val="A31515"/>
                </a:solidFill>
                <a:effectLst/>
                <a:latin typeface="Courier New" panose="02070309020205020404" pitchFamily="49" charset="0"/>
              </a:rPr>
              <a:t>"aula-2-audio-imagem-transcricao/imagens/zebra.jpg"</a:t>
            </a:r>
            <a:endParaRPr lang="pt-BR" sz="1200" b="0" dirty="0">
              <a:solidFill>
                <a:srgbClr val="000000"/>
              </a:solidFill>
              <a:effectLst/>
              <a:latin typeface="Courier New" panose="02070309020205020404" pitchFamily="49" charset="0"/>
            </a:endParaRPr>
          </a:p>
          <a:p>
            <a:endParaRPr lang="pt-BR" sz="1200" b="0" dirty="0">
              <a:solidFill>
                <a:srgbClr val="A31515"/>
              </a:solidFill>
              <a:effectLst/>
              <a:latin typeface="Courier New" panose="02070309020205020404" pitchFamily="49" charset="0"/>
            </a:endParaRPr>
          </a:p>
          <a:p>
            <a:r>
              <a:rPr lang="pt-BR" sz="1200" b="0" dirty="0" err="1">
                <a:solidFill>
                  <a:srgbClr val="AF00DB"/>
                </a:solidFill>
                <a:effectLst/>
                <a:latin typeface="Courier New" panose="02070309020205020404" pitchFamily="49" charset="0"/>
              </a:rPr>
              <a:t>with</a:t>
            </a:r>
            <a:r>
              <a:rPr lang="pt-BR" sz="1200" b="0" dirty="0">
                <a:solidFill>
                  <a:srgbClr val="000000"/>
                </a:solidFill>
                <a:effectLst/>
                <a:latin typeface="Courier New" panose="02070309020205020404" pitchFamily="49" charset="0"/>
              </a:rPr>
              <a:t> </a:t>
            </a:r>
            <a:r>
              <a:rPr lang="pt-BR" sz="1200" b="0" dirty="0">
                <a:solidFill>
                  <a:srgbClr val="795E26"/>
                </a:solidFill>
                <a:effectLst/>
                <a:latin typeface="Courier New" panose="02070309020205020404" pitchFamily="49" charset="0"/>
              </a:rPr>
              <a:t>open</a:t>
            </a:r>
            <a:r>
              <a:rPr lang="pt-BR" sz="1200" b="0" dirty="0">
                <a:solidFill>
                  <a:srgbClr val="000000"/>
                </a:solidFill>
                <a:effectLst/>
                <a:latin typeface="Courier New" panose="02070309020205020404" pitchFamily="49" charset="0"/>
              </a:rPr>
              <a:t>(path,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rb</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as</a:t>
            </a:r>
            <a:r>
              <a:rPr lang="pt-BR" sz="1200" b="0" dirty="0">
                <a:solidFill>
                  <a:srgbClr val="000000"/>
                </a:solidFill>
                <a:effectLst/>
                <a:latin typeface="Courier New" panose="02070309020205020404" pitchFamily="49" charset="0"/>
              </a:rPr>
              <a:t> </a:t>
            </a:r>
            <a:r>
              <a:rPr lang="pt-BR" sz="1200" b="0" dirty="0">
                <a:solidFill>
                  <a:srgbClr val="001080"/>
                </a:solidFill>
                <a:effectLst/>
                <a:latin typeface="Courier New" panose="02070309020205020404" pitchFamily="49" charset="0"/>
              </a:rPr>
              <a:t>file</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 = </a:t>
            </a:r>
            <a:r>
              <a:rPr lang="pt-BR" sz="1200" b="0" dirty="0" err="1">
                <a:solidFill>
                  <a:srgbClr val="001080"/>
                </a:solidFill>
                <a:effectLst/>
                <a:latin typeface="Courier New" panose="02070309020205020404" pitchFamily="49" charset="0"/>
              </a:rPr>
              <a:t>file</a:t>
            </a:r>
            <a:r>
              <a:rPr lang="pt-BR" sz="1200" b="0" dirty="0" err="1">
                <a:solidFill>
                  <a:srgbClr val="000000"/>
                </a:solidFill>
                <a:effectLst/>
                <a:latin typeface="Courier New" panose="02070309020205020404" pitchFamily="49" charset="0"/>
              </a:rPr>
              <a:t>.read</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 </a:t>
            </a:r>
            <a:r>
              <a:rPr lang="pt-BR" sz="1200" b="0" dirty="0" err="1">
                <a:solidFill>
                  <a:srgbClr val="257693"/>
                </a:solidFill>
                <a:effectLst/>
                <a:latin typeface="Courier New" panose="02070309020205020404" pitchFamily="49" charset="0"/>
              </a:rPr>
              <a:t>bytearray</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 = </a:t>
            </a:r>
            <a:r>
              <a:rPr lang="pt-BR" sz="1200" b="0" dirty="0" err="1">
                <a:solidFill>
                  <a:srgbClr val="000000"/>
                </a:solidFill>
                <a:effectLst/>
                <a:latin typeface="Courier New" panose="02070309020205020404" pitchFamily="49" charset="0"/>
              </a:rPr>
              <a:t>client.detect_custom_labels</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'Bytes'</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MinConfidence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50</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ProjectVersionArn</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model_arn</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a:t>
            </a:r>
          </a:p>
        </p:txBody>
      </p:sp>
      <p:sp>
        <p:nvSpPr>
          <p:cNvPr id="18" name="Rectangle 2">
            <a:extLst>
              <a:ext uri="{FF2B5EF4-FFF2-40B4-BE49-F238E27FC236}">
                <a16:creationId xmlns:a16="http://schemas.microsoft.com/office/drawing/2014/main" id="{3E281BBF-3D6D-F801-DB9F-0521ADFB5911}"/>
              </a:ext>
            </a:extLst>
          </p:cNvPr>
          <p:cNvSpPr>
            <a:spLocks noChangeArrowheads="1"/>
          </p:cNvSpPr>
          <p:nvPr/>
        </p:nvSpPr>
        <p:spPr bwMode="auto">
          <a:xfrm>
            <a:off x="280416" y="5204780"/>
            <a:ext cx="11768709" cy="1384995"/>
          </a:xfrm>
          <a:prstGeom prst="rect">
            <a:avLst/>
          </a:prstGeom>
          <a:noFill/>
        </p:spPr>
        <p:txBody>
          <a:bodyPr wrap="square">
            <a:spAutoFit/>
          </a:bodyPr>
          <a:lstStyle/>
          <a:p>
            <a:r>
              <a:rPr lang="pt-BR" altLang="pt-BR" sz="1200" dirty="0">
                <a:solidFill>
                  <a:srgbClr val="008000"/>
                </a:solidFill>
                <a:latin typeface="Courier New" panose="02070309020205020404" pitchFamily="49" charset="0"/>
              </a:rPr>
              <a:t>{'</a:t>
            </a:r>
            <a:r>
              <a:rPr lang="pt-BR" altLang="pt-BR" sz="1200" dirty="0" err="1">
                <a:solidFill>
                  <a:srgbClr val="008000"/>
                </a:solidFill>
                <a:latin typeface="Courier New" panose="02070309020205020404" pitchFamily="49" charset="0"/>
              </a:rPr>
              <a:t>CustomLabels</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Name</a:t>
            </a:r>
            <a:r>
              <a:rPr lang="pt-BR" altLang="pt-BR" sz="1200" dirty="0">
                <a:solidFill>
                  <a:srgbClr val="008000"/>
                </a:solidFill>
                <a:latin typeface="Courier New" panose="02070309020205020404" pitchFamily="49" charset="0"/>
              </a:rPr>
              <a:t>': 'zebra',</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Confidence</a:t>
            </a:r>
            <a:r>
              <a:rPr lang="pt-BR" altLang="pt-BR" sz="1200" dirty="0">
                <a:solidFill>
                  <a:srgbClr val="008000"/>
                </a:solidFill>
                <a:latin typeface="Courier New" panose="02070309020205020404" pitchFamily="49" charset="0"/>
              </a:rPr>
              <a:t>': 89.15499877929688,</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Geometry</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BoundingBox</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Width</a:t>
            </a:r>
            <a:r>
              <a:rPr lang="pt-BR" altLang="pt-BR" sz="1200" dirty="0">
                <a:solidFill>
                  <a:srgbClr val="008000"/>
                </a:solidFill>
                <a:latin typeface="Courier New" panose="02070309020205020404" pitchFamily="49" charset="0"/>
              </a:rPr>
              <a:t>': 0.8374999761581421,</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Height</a:t>
            </a:r>
            <a:r>
              <a:rPr lang="pt-BR" altLang="pt-BR" sz="1200" dirty="0">
                <a:solidFill>
                  <a:srgbClr val="008000"/>
                </a:solidFill>
                <a:latin typeface="Courier New" panose="02070309020205020404" pitchFamily="49" charset="0"/>
              </a:rPr>
              <a:t>': 0.9529100060462952,</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Left</a:t>
            </a:r>
            <a:r>
              <a:rPr lang="pt-BR" altLang="pt-BR" sz="1200" dirty="0">
                <a:solidFill>
                  <a:srgbClr val="008000"/>
                </a:solidFill>
                <a:latin typeface="Courier New" panose="02070309020205020404" pitchFamily="49" charset="0"/>
              </a:rPr>
              <a:t>': 0.14809000492095947,</a:t>
            </a:r>
          </a:p>
          <a:p>
            <a:r>
              <a:rPr lang="pt-BR" altLang="pt-BR" sz="1200" dirty="0">
                <a:solidFill>
                  <a:srgbClr val="008000"/>
                </a:solidFill>
                <a:latin typeface="Courier New" panose="02070309020205020404" pitchFamily="49" charset="0"/>
              </a:rPr>
              <a:t>     'Top': 0.041600000113248825}}}],</a:t>
            </a:r>
          </a:p>
          <a:p>
            <a:r>
              <a:rPr lang="pt-BR" altLang="pt-BR" sz="1200" dirty="0">
                <a:solidFill>
                  <a:srgbClr val="008000"/>
                </a:solidFill>
                <a:latin typeface="Courier New" panose="02070309020205020404" pitchFamily="49" charset="0"/>
              </a:rPr>
              <a:t>...</a:t>
            </a:r>
          </a:p>
        </p:txBody>
      </p:sp>
      <p:pic>
        <p:nvPicPr>
          <p:cNvPr id="5122" name="Picture 2">
            <a:extLst>
              <a:ext uri="{FF2B5EF4-FFF2-40B4-BE49-F238E27FC236}">
                <a16:creationId xmlns:a16="http://schemas.microsoft.com/office/drawing/2014/main" id="{7713D817-7A80-D784-2A4F-CE7E465F5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192" y="4710260"/>
            <a:ext cx="3853006" cy="187951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0;p22">
            <a:extLst>
              <a:ext uri="{FF2B5EF4-FFF2-40B4-BE49-F238E27FC236}">
                <a16:creationId xmlns:a16="http://schemas.microsoft.com/office/drawing/2014/main" id="{C634ED9D-FB42-21EB-3ADB-64B68192C79B}"/>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737270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F2057452-9380-4724-5DCC-3698B1AA2AF2}"/>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9C6C44B5-BD22-85BA-26F6-96EC39ED8B36}"/>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16" name="CaixaDeTexto 15">
            <a:extLst>
              <a:ext uri="{FF2B5EF4-FFF2-40B4-BE49-F238E27FC236}">
                <a16:creationId xmlns:a16="http://schemas.microsoft.com/office/drawing/2014/main" id="{39EC97B0-1947-24D4-A48B-A0F5909D8778}"/>
              </a:ext>
            </a:extLst>
          </p:cNvPr>
          <p:cNvSpPr txBox="1"/>
          <p:nvPr/>
        </p:nvSpPr>
        <p:spPr>
          <a:xfrm>
            <a:off x="323849" y="1609506"/>
            <a:ext cx="11563349" cy="3231654"/>
          </a:xfrm>
          <a:prstGeom prst="rect">
            <a:avLst/>
          </a:prstGeom>
          <a:noFill/>
        </p:spPr>
        <p:txBody>
          <a:bodyPr wrap="square">
            <a:spAutoFit/>
          </a:bodyPr>
          <a:lstStyle/>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abrir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sessão</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session = boto3.Session(</a:t>
            </a:r>
            <a:r>
              <a:rPr lang="en-US" sz="1200" b="0" dirty="0" err="1">
                <a:solidFill>
                  <a:srgbClr val="000000"/>
                </a:solidFill>
                <a:effectLst/>
                <a:latin typeface="Courier New" panose="02070309020205020404" pitchFamily="49" charset="0"/>
              </a:rPr>
              <a:t>aws_access_key_id</a:t>
            </a:r>
            <a:r>
              <a:rPr lang="en-US" sz="1200" b="0" dirty="0">
                <a:solidFill>
                  <a:srgbClr val="000000"/>
                </a:solidFill>
                <a:effectLst/>
                <a:latin typeface="Courier New" panose="02070309020205020404" pitchFamily="49" charset="0"/>
              </a:rPr>
              <a:t>=ACCESS_ID, </a:t>
            </a:r>
            <a:r>
              <a:rPr lang="en-US" sz="1200" b="0" dirty="0" err="1">
                <a:solidFill>
                  <a:srgbClr val="000000"/>
                </a:solidFill>
                <a:effectLst/>
                <a:latin typeface="Courier New" panose="02070309020205020404" pitchFamily="49" charset="0"/>
              </a:rPr>
              <a:t>aws_secret_access_key</a:t>
            </a:r>
            <a:r>
              <a:rPr lang="en-US" sz="1200" b="0" dirty="0">
                <a:solidFill>
                  <a:srgbClr val="000000"/>
                </a:solidFill>
                <a:effectLst/>
                <a:latin typeface="Courier New" panose="02070309020205020404" pitchFamily="49" charset="0"/>
              </a:rPr>
              <a:t>= ACCESS_KEY)</a:t>
            </a:r>
          </a:p>
          <a:p>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criar</a:t>
            </a:r>
            <a:r>
              <a:rPr lang="en-US" sz="1200" b="0" dirty="0">
                <a:solidFill>
                  <a:srgbClr val="008000"/>
                </a:solidFill>
                <a:effectLst/>
                <a:latin typeface="Courier New" panose="02070309020205020404" pitchFamily="49" charset="0"/>
              </a:rPr>
              <a:t> </a:t>
            </a:r>
            <a:r>
              <a:rPr lang="en-US" sz="1200" b="0" dirty="0" err="1">
                <a:solidFill>
                  <a:srgbClr val="008000"/>
                </a:solidFill>
                <a:effectLst/>
                <a:latin typeface="Courier New" panose="02070309020205020404" pitchFamily="49" charset="0"/>
              </a:rPr>
              <a:t>cliente</a:t>
            </a:r>
            <a:endParaRPr lang="en-US" sz="1200" b="0" dirty="0">
              <a:solidFill>
                <a:srgbClr val="000000"/>
              </a:solidFill>
              <a:effectLst/>
              <a:latin typeface="Courier New" panose="02070309020205020404" pitchFamily="49" charset="0"/>
            </a:endParaRPr>
          </a:p>
          <a:p>
            <a:r>
              <a:rPr lang="en-US" sz="1200" b="0" dirty="0">
                <a:solidFill>
                  <a:srgbClr val="000000"/>
                </a:solidFill>
                <a:effectLst/>
                <a:latin typeface="Courier New" panose="02070309020205020404" pitchFamily="49" charset="0"/>
              </a:rPr>
              <a:t>client = </a:t>
            </a:r>
            <a:r>
              <a:rPr lang="en-US" sz="1200" b="0" dirty="0" err="1">
                <a:solidFill>
                  <a:srgbClr val="000000"/>
                </a:solidFill>
                <a:effectLst/>
                <a:latin typeface="Courier New" panose="02070309020205020404" pitchFamily="49" charset="0"/>
              </a:rPr>
              <a:t>session.client</a:t>
            </a:r>
            <a:r>
              <a:rPr lang="en-US" sz="1200" b="0" dirty="0">
                <a:solidFill>
                  <a:srgbClr val="000000"/>
                </a:solidFill>
                <a:effectLst/>
                <a:latin typeface="Courier New" panose="02070309020205020404" pitchFamily="49" charset="0"/>
              </a:rPr>
              <a:t>(</a:t>
            </a:r>
            <a:r>
              <a:rPr lang="en-US" sz="1200" b="0" dirty="0">
                <a:solidFill>
                  <a:srgbClr val="A31515"/>
                </a:solidFill>
                <a:effectLst/>
                <a:latin typeface="Courier New" panose="02070309020205020404" pitchFamily="49" charset="0"/>
              </a:rPr>
              <a:t>'</a:t>
            </a:r>
            <a:r>
              <a:rPr lang="en-US" sz="1200" b="0" dirty="0" err="1">
                <a:solidFill>
                  <a:srgbClr val="A31515"/>
                </a:solidFill>
                <a:effectLst/>
                <a:latin typeface="Courier New" panose="02070309020205020404" pitchFamily="49" charset="0"/>
              </a:rPr>
              <a:t>rekognition</a:t>
            </a:r>
            <a:r>
              <a:rPr lang="en-US" sz="1200" b="0" dirty="0">
                <a:solidFill>
                  <a:srgbClr val="A31515"/>
                </a:solidFill>
                <a:effectLst/>
                <a:latin typeface="Courier New" panose="02070309020205020404" pitchFamily="49" charset="0"/>
              </a:rPr>
              <a:t>'</a:t>
            </a:r>
            <a:r>
              <a:rPr lang="en-US" sz="1200" b="0" dirty="0">
                <a:solidFill>
                  <a:srgbClr val="000000"/>
                </a:solidFill>
                <a:effectLst/>
                <a:latin typeface="Courier New" panose="02070309020205020404" pitchFamily="49" charset="0"/>
              </a:rPr>
              <a:t>, </a:t>
            </a:r>
            <a:r>
              <a:rPr lang="en-US" sz="1200" b="0" dirty="0" err="1">
                <a:solidFill>
                  <a:srgbClr val="000000"/>
                </a:solidFill>
                <a:effectLst/>
                <a:latin typeface="Courier New" panose="02070309020205020404" pitchFamily="49" charset="0"/>
              </a:rPr>
              <a:t>region_name</a:t>
            </a:r>
            <a:r>
              <a:rPr lang="en-US" sz="1200" b="0" dirty="0">
                <a:solidFill>
                  <a:srgbClr val="000000"/>
                </a:solidFill>
                <a:effectLst/>
                <a:latin typeface="Courier New" panose="02070309020205020404" pitchFamily="49" charset="0"/>
              </a:rPr>
              <a:t>=region)</a:t>
            </a:r>
          </a:p>
          <a:p>
            <a:endParaRPr lang="pt-BR" sz="1200" b="0" dirty="0">
              <a:solidFill>
                <a:srgbClr val="000000"/>
              </a:solidFill>
              <a:effectLst/>
              <a:latin typeface="Courier New" panose="02070309020205020404" pitchFamily="49" charset="0"/>
            </a:endParaRPr>
          </a:p>
          <a:p>
            <a:r>
              <a:rPr lang="en-US" sz="1200" b="0" dirty="0" err="1">
                <a:solidFill>
                  <a:srgbClr val="000000"/>
                </a:solidFill>
                <a:effectLst/>
                <a:latin typeface="Courier New" panose="02070309020205020404" pitchFamily="49" charset="0"/>
              </a:rPr>
              <a:t>model_arn</a:t>
            </a:r>
            <a:r>
              <a:rPr lang="en-US" sz="1200" b="0" dirty="0">
                <a:solidFill>
                  <a:srgbClr val="000000"/>
                </a:solidFill>
                <a:effectLst/>
                <a:latin typeface="Courier New" panose="02070309020205020404" pitchFamily="49" charset="0"/>
              </a:rPr>
              <a:t>=</a:t>
            </a:r>
            <a:r>
              <a:rPr lang="en-US" sz="1200" b="0" dirty="0">
                <a:solidFill>
                  <a:srgbClr val="A31515"/>
                </a:solidFill>
                <a:effectLst/>
                <a:latin typeface="Courier New" panose="02070309020205020404" pitchFamily="49" charset="0"/>
              </a:rPr>
              <a:t>'arn:aws:rekognition:us-east-1:989944764342:project/Buffalo/version/Buffalo.2024-02-05T20.55.12/1707177312926'</a:t>
            </a:r>
            <a:endParaRPr lang="en-US" sz="1200" b="0" dirty="0">
              <a:solidFill>
                <a:srgbClr val="000000"/>
              </a:solidFill>
              <a:effectLst/>
              <a:latin typeface="Courier New" panose="02070309020205020404" pitchFamily="49" charset="0"/>
            </a:endParaRP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path = </a:t>
            </a:r>
            <a:r>
              <a:rPr lang="pt-BR" sz="1200" b="0" dirty="0">
                <a:solidFill>
                  <a:srgbClr val="A31515"/>
                </a:solidFill>
                <a:effectLst/>
                <a:latin typeface="Courier New" panose="02070309020205020404" pitchFamily="49" charset="0"/>
              </a:rPr>
              <a:t>"aula-2-audio-imagem-transcricao/imagens/bufalo.jpg"</a:t>
            </a:r>
            <a:endParaRPr lang="pt-BR" sz="1200" b="0" dirty="0">
              <a:solidFill>
                <a:srgbClr val="000000"/>
              </a:solidFill>
              <a:effectLst/>
              <a:latin typeface="Courier New" panose="02070309020205020404" pitchFamily="49" charset="0"/>
            </a:endParaRPr>
          </a:p>
          <a:p>
            <a:endParaRPr lang="pt-BR" sz="1200" b="0" dirty="0">
              <a:solidFill>
                <a:srgbClr val="A31515"/>
              </a:solidFill>
              <a:effectLst/>
              <a:latin typeface="Courier New" panose="02070309020205020404" pitchFamily="49" charset="0"/>
            </a:endParaRPr>
          </a:p>
          <a:p>
            <a:r>
              <a:rPr lang="pt-BR" sz="1200" b="0" dirty="0" err="1">
                <a:solidFill>
                  <a:srgbClr val="AF00DB"/>
                </a:solidFill>
                <a:effectLst/>
                <a:latin typeface="Courier New" panose="02070309020205020404" pitchFamily="49" charset="0"/>
              </a:rPr>
              <a:t>with</a:t>
            </a:r>
            <a:r>
              <a:rPr lang="pt-BR" sz="1200" b="0" dirty="0">
                <a:solidFill>
                  <a:srgbClr val="000000"/>
                </a:solidFill>
                <a:effectLst/>
                <a:latin typeface="Courier New" panose="02070309020205020404" pitchFamily="49" charset="0"/>
              </a:rPr>
              <a:t> </a:t>
            </a:r>
            <a:r>
              <a:rPr lang="pt-BR" sz="1200" b="0" dirty="0">
                <a:solidFill>
                  <a:srgbClr val="795E26"/>
                </a:solidFill>
                <a:effectLst/>
                <a:latin typeface="Courier New" panose="02070309020205020404" pitchFamily="49" charset="0"/>
              </a:rPr>
              <a:t>open</a:t>
            </a:r>
            <a:r>
              <a:rPr lang="pt-BR" sz="1200" b="0" dirty="0">
                <a:solidFill>
                  <a:srgbClr val="000000"/>
                </a:solidFill>
                <a:effectLst/>
                <a:latin typeface="Courier New" panose="02070309020205020404" pitchFamily="49" charset="0"/>
              </a:rPr>
              <a:t>(path, </a:t>
            </a:r>
            <a:r>
              <a:rPr lang="pt-BR" sz="1200" b="0" dirty="0">
                <a:solidFill>
                  <a:srgbClr val="A31515"/>
                </a:solidFill>
                <a:effectLst/>
                <a:latin typeface="Courier New" panose="02070309020205020404" pitchFamily="49" charset="0"/>
              </a:rPr>
              <a:t>"</a:t>
            </a:r>
            <a:r>
              <a:rPr lang="pt-BR" sz="1200" b="0" dirty="0" err="1">
                <a:solidFill>
                  <a:srgbClr val="A31515"/>
                </a:solidFill>
                <a:effectLst/>
                <a:latin typeface="Courier New" panose="02070309020205020404" pitchFamily="49" charset="0"/>
              </a:rPr>
              <a:t>rb</a:t>
            </a:r>
            <a:r>
              <a:rPr lang="pt-BR" sz="1200" b="0" dirty="0">
                <a:solidFill>
                  <a:srgbClr val="A31515"/>
                </a:solidFill>
                <a:effectLst/>
                <a:latin typeface="Courier New" panose="02070309020205020404" pitchFamily="49" charset="0"/>
              </a:rPr>
              <a:t>"</a:t>
            </a:r>
            <a:r>
              <a:rPr lang="pt-BR" sz="1200" b="0" dirty="0">
                <a:solidFill>
                  <a:srgbClr val="000000"/>
                </a:solidFill>
                <a:effectLst/>
                <a:latin typeface="Courier New" panose="02070309020205020404" pitchFamily="49" charset="0"/>
              </a:rPr>
              <a:t>) </a:t>
            </a:r>
            <a:r>
              <a:rPr lang="pt-BR" sz="1200" b="0" dirty="0">
                <a:solidFill>
                  <a:srgbClr val="AF00DB"/>
                </a:solidFill>
                <a:effectLst/>
                <a:latin typeface="Courier New" panose="02070309020205020404" pitchFamily="49" charset="0"/>
              </a:rPr>
              <a:t>as</a:t>
            </a:r>
            <a:r>
              <a:rPr lang="pt-BR" sz="1200" b="0" dirty="0">
                <a:solidFill>
                  <a:srgbClr val="000000"/>
                </a:solidFill>
                <a:effectLst/>
                <a:latin typeface="Courier New" panose="02070309020205020404" pitchFamily="49" charset="0"/>
              </a:rPr>
              <a:t> </a:t>
            </a:r>
            <a:r>
              <a:rPr lang="pt-BR" sz="1200" b="0" dirty="0">
                <a:solidFill>
                  <a:srgbClr val="001080"/>
                </a:solidFill>
                <a:effectLst/>
                <a:latin typeface="Courier New" panose="02070309020205020404" pitchFamily="49" charset="0"/>
              </a:rPr>
              <a:t>file</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 = </a:t>
            </a:r>
            <a:r>
              <a:rPr lang="pt-BR" sz="1200" b="0" dirty="0" err="1">
                <a:solidFill>
                  <a:srgbClr val="001080"/>
                </a:solidFill>
                <a:effectLst/>
                <a:latin typeface="Courier New" panose="02070309020205020404" pitchFamily="49" charset="0"/>
              </a:rPr>
              <a:t>file</a:t>
            </a:r>
            <a:r>
              <a:rPr lang="pt-BR" sz="1200" b="0" dirty="0" err="1">
                <a:solidFill>
                  <a:srgbClr val="000000"/>
                </a:solidFill>
                <a:effectLst/>
                <a:latin typeface="Courier New" panose="02070309020205020404" pitchFamily="49" charset="0"/>
              </a:rPr>
              <a:t>.read</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 </a:t>
            </a:r>
            <a:r>
              <a:rPr lang="pt-BR" sz="1200" b="0" dirty="0" err="1">
                <a:solidFill>
                  <a:srgbClr val="257693"/>
                </a:solidFill>
                <a:effectLst/>
                <a:latin typeface="Courier New" panose="02070309020205020404" pitchFamily="49" charset="0"/>
              </a:rPr>
              <a:t>bytearray</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img</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 = </a:t>
            </a:r>
            <a:r>
              <a:rPr lang="pt-BR" sz="1200" b="0" dirty="0" err="1">
                <a:solidFill>
                  <a:srgbClr val="000000"/>
                </a:solidFill>
                <a:effectLst/>
                <a:latin typeface="Courier New" panose="02070309020205020404" pitchFamily="49" charset="0"/>
              </a:rPr>
              <a:t>client.detect_custom_labels</a:t>
            </a:r>
            <a:r>
              <a:rPr lang="pt-BR" sz="1200" b="0" dirty="0">
                <a:solidFill>
                  <a:srgbClr val="000000"/>
                </a:solidFill>
                <a:effectLst/>
                <a:latin typeface="Courier New" panose="02070309020205020404" pitchFamily="49" charset="0"/>
              </a:rPr>
              <a:t>(</a:t>
            </a:r>
          </a:p>
          <a:p>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Image</a:t>
            </a:r>
            <a:r>
              <a:rPr lang="pt-BR" sz="1200" b="0" dirty="0">
                <a:solidFill>
                  <a:srgbClr val="000000"/>
                </a:solidFill>
                <a:effectLst/>
                <a:latin typeface="Courier New" panose="02070309020205020404" pitchFamily="49" charset="0"/>
              </a:rPr>
              <a:t>={</a:t>
            </a:r>
            <a:r>
              <a:rPr lang="pt-BR" sz="1200" b="0" dirty="0">
                <a:solidFill>
                  <a:srgbClr val="A31515"/>
                </a:solidFill>
                <a:effectLst/>
                <a:latin typeface="Courier New" panose="02070309020205020404" pitchFamily="49" charset="0"/>
              </a:rPr>
              <a:t>'Bytes'</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bytes_img</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MinConfidence</a:t>
            </a:r>
            <a:r>
              <a:rPr lang="pt-BR" sz="1200" b="0" dirty="0">
                <a:solidFill>
                  <a:srgbClr val="000000"/>
                </a:solidFill>
                <a:effectLst/>
                <a:latin typeface="Courier New" panose="02070309020205020404" pitchFamily="49" charset="0"/>
              </a:rPr>
              <a:t>=</a:t>
            </a:r>
            <a:r>
              <a:rPr lang="pt-BR" sz="1200" b="0" dirty="0">
                <a:solidFill>
                  <a:srgbClr val="116644"/>
                </a:solidFill>
                <a:effectLst/>
                <a:latin typeface="Courier New" panose="02070309020205020404" pitchFamily="49" charset="0"/>
              </a:rPr>
              <a:t>50</a:t>
            </a:r>
            <a:r>
              <a:rPr lang="pt-BR" sz="1200" b="0" dirty="0">
                <a:solidFill>
                  <a:srgbClr val="000000"/>
                </a:solidFill>
                <a:effectLst/>
                <a:latin typeface="Courier New" panose="02070309020205020404" pitchFamily="49" charset="0"/>
              </a:rPr>
              <a:t>, </a:t>
            </a:r>
            <a:r>
              <a:rPr lang="pt-BR" sz="1200" b="0" dirty="0" err="1">
                <a:solidFill>
                  <a:srgbClr val="000000"/>
                </a:solidFill>
                <a:effectLst/>
                <a:latin typeface="Courier New" panose="02070309020205020404" pitchFamily="49" charset="0"/>
              </a:rPr>
              <a:t>ProjectVersionArn</a:t>
            </a:r>
            <a:r>
              <a:rPr lang="pt-BR" sz="1200" b="0" dirty="0">
                <a:solidFill>
                  <a:srgbClr val="000000"/>
                </a:solidFill>
                <a:effectLst/>
                <a:latin typeface="Courier New" panose="02070309020205020404" pitchFamily="49" charset="0"/>
              </a:rPr>
              <a:t>=</a:t>
            </a:r>
            <a:r>
              <a:rPr lang="pt-BR" sz="1200" b="0" dirty="0" err="1">
                <a:solidFill>
                  <a:srgbClr val="000000"/>
                </a:solidFill>
                <a:effectLst/>
                <a:latin typeface="Courier New" panose="02070309020205020404" pitchFamily="49" charset="0"/>
              </a:rPr>
              <a:t>model_arn</a:t>
            </a:r>
            <a:r>
              <a:rPr lang="pt-BR" sz="1200" b="0" dirty="0">
                <a:solidFill>
                  <a:srgbClr val="000000"/>
                </a:solidFill>
                <a:effectLst/>
                <a:latin typeface="Courier New" panose="02070309020205020404" pitchFamily="49" charset="0"/>
              </a:rPr>
              <a:t>)</a:t>
            </a:r>
          </a:p>
          <a:p>
            <a:br>
              <a:rPr lang="pt-BR" sz="1200" b="0" dirty="0">
                <a:solidFill>
                  <a:srgbClr val="000000"/>
                </a:solidFill>
                <a:effectLst/>
                <a:latin typeface="Courier New" panose="02070309020205020404" pitchFamily="49" charset="0"/>
              </a:rPr>
            </a:br>
            <a:r>
              <a:rPr lang="pt-BR" sz="1200" b="0" dirty="0">
                <a:solidFill>
                  <a:srgbClr val="000000"/>
                </a:solidFill>
                <a:effectLst/>
                <a:latin typeface="Courier New" panose="02070309020205020404" pitchFamily="49" charset="0"/>
              </a:rPr>
              <a:t>response</a:t>
            </a:r>
          </a:p>
        </p:txBody>
      </p:sp>
      <p:sp>
        <p:nvSpPr>
          <p:cNvPr id="18" name="Rectangle 2">
            <a:extLst>
              <a:ext uri="{FF2B5EF4-FFF2-40B4-BE49-F238E27FC236}">
                <a16:creationId xmlns:a16="http://schemas.microsoft.com/office/drawing/2014/main" id="{15E5F667-4965-C33D-FD8D-555C4C34E450}"/>
              </a:ext>
            </a:extLst>
          </p:cNvPr>
          <p:cNvSpPr>
            <a:spLocks noChangeArrowheads="1"/>
          </p:cNvSpPr>
          <p:nvPr/>
        </p:nvSpPr>
        <p:spPr bwMode="auto">
          <a:xfrm>
            <a:off x="280416" y="5204780"/>
            <a:ext cx="11768709" cy="1384995"/>
          </a:xfrm>
          <a:prstGeom prst="rect">
            <a:avLst/>
          </a:prstGeom>
          <a:noFill/>
        </p:spPr>
        <p:txBody>
          <a:bodyPr wrap="square">
            <a:spAutoFit/>
          </a:bodyPr>
          <a:lstStyle/>
          <a:p>
            <a:r>
              <a:rPr lang="pt-BR" altLang="pt-BR" sz="1200" dirty="0">
                <a:solidFill>
                  <a:srgbClr val="008000"/>
                </a:solidFill>
                <a:latin typeface="Courier New" panose="02070309020205020404" pitchFamily="49" charset="0"/>
              </a:rPr>
              <a:t>{'</a:t>
            </a:r>
            <a:r>
              <a:rPr lang="pt-BR" altLang="pt-BR" sz="1200" dirty="0" err="1">
                <a:solidFill>
                  <a:srgbClr val="008000"/>
                </a:solidFill>
                <a:latin typeface="Courier New" panose="02070309020205020404" pitchFamily="49" charset="0"/>
              </a:rPr>
              <a:t>CustomLabels</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Name</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buffalo</a:t>
            </a:r>
            <a:r>
              <a:rPr lang="pt-BR" altLang="pt-BR" sz="1200" dirty="0">
                <a:solidFill>
                  <a:srgbClr val="008000"/>
                </a:solidFill>
                <a:latin typeface="Courier New" panose="02070309020205020404" pitchFamily="49" charset="0"/>
              </a:rPr>
              <a:t>',</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Confidence</a:t>
            </a:r>
            <a:r>
              <a:rPr lang="pt-BR" altLang="pt-BR" sz="1200" dirty="0">
                <a:solidFill>
                  <a:srgbClr val="008000"/>
                </a:solidFill>
                <a:latin typeface="Courier New" panose="02070309020205020404" pitchFamily="49" charset="0"/>
              </a:rPr>
              <a:t>': 94.17300415039062,</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Geometry</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BoundingBox</a:t>
            </a:r>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Width</a:t>
            </a:r>
            <a:r>
              <a:rPr lang="pt-BR" altLang="pt-BR" sz="1200" dirty="0">
                <a:solidFill>
                  <a:srgbClr val="008000"/>
                </a:solidFill>
                <a:latin typeface="Courier New" panose="02070309020205020404" pitchFamily="49" charset="0"/>
              </a:rPr>
              <a:t>': 0.42895999550819397,</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Height</a:t>
            </a:r>
            <a:r>
              <a:rPr lang="pt-BR" altLang="pt-BR" sz="1200" dirty="0">
                <a:solidFill>
                  <a:srgbClr val="008000"/>
                </a:solidFill>
                <a:latin typeface="Courier New" panose="02070309020205020404" pitchFamily="49" charset="0"/>
              </a:rPr>
              <a:t>': 0.8270099759101868,</a:t>
            </a:r>
          </a:p>
          <a:p>
            <a:r>
              <a:rPr lang="pt-BR" altLang="pt-BR" sz="1200" dirty="0">
                <a:solidFill>
                  <a:srgbClr val="008000"/>
                </a:solidFill>
                <a:latin typeface="Courier New" panose="02070309020205020404" pitchFamily="49" charset="0"/>
              </a:rPr>
              <a:t>     '</a:t>
            </a:r>
            <a:r>
              <a:rPr lang="pt-BR" altLang="pt-BR" sz="1200" dirty="0" err="1">
                <a:solidFill>
                  <a:srgbClr val="008000"/>
                </a:solidFill>
                <a:latin typeface="Courier New" panose="02070309020205020404" pitchFamily="49" charset="0"/>
              </a:rPr>
              <a:t>Left</a:t>
            </a:r>
            <a:r>
              <a:rPr lang="pt-BR" altLang="pt-BR" sz="1200" dirty="0">
                <a:solidFill>
                  <a:srgbClr val="008000"/>
                </a:solidFill>
                <a:latin typeface="Courier New" panose="02070309020205020404" pitchFamily="49" charset="0"/>
              </a:rPr>
              <a:t>': 0.3497900068759918,</a:t>
            </a:r>
          </a:p>
          <a:p>
            <a:r>
              <a:rPr lang="pt-BR" altLang="pt-BR" sz="1200" dirty="0">
                <a:solidFill>
                  <a:srgbClr val="008000"/>
                </a:solidFill>
                <a:latin typeface="Courier New" panose="02070309020205020404" pitchFamily="49" charset="0"/>
              </a:rPr>
              <a:t>     'Top': 0.14168000221252441}}}],</a:t>
            </a:r>
          </a:p>
          <a:p>
            <a:r>
              <a:rPr lang="pt-BR" altLang="pt-BR" sz="1200" dirty="0">
                <a:solidFill>
                  <a:srgbClr val="008000"/>
                </a:solidFill>
                <a:latin typeface="Courier New" panose="02070309020205020404" pitchFamily="49" charset="0"/>
              </a:rPr>
              <a:t>...</a:t>
            </a:r>
          </a:p>
        </p:txBody>
      </p:sp>
      <p:pic>
        <p:nvPicPr>
          <p:cNvPr id="6146" name="Picture 2">
            <a:extLst>
              <a:ext uri="{FF2B5EF4-FFF2-40B4-BE49-F238E27FC236}">
                <a16:creationId xmlns:a16="http://schemas.microsoft.com/office/drawing/2014/main" id="{6FC70B13-8B8E-910D-AC3F-9CA94A88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6723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0;p22">
            <a:extLst>
              <a:ext uri="{FF2B5EF4-FFF2-40B4-BE49-F238E27FC236}">
                <a16:creationId xmlns:a16="http://schemas.microsoft.com/office/drawing/2014/main" id="{EFC63905-06CA-D0E3-B144-25FB24DC78A1}"/>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CLASSIFICAÇÃO DE OBJETOS: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3218809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DESAFIO 1</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63117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Crie um modelo para classificar diferentes tipos de plantações (considere no mínimo 3 classes).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Busque alcançar valores de precisão, </a:t>
            </a:r>
            <a:r>
              <a:rPr kumimoji="0" lang="pt-BR" sz="2000" b="0" i="1" u="none" strike="noStrike" kern="0" cap="none" spc="0" normalizeH="0" baseline="0" noProof="0" dirty="0">
                <a:ln>
                  <a:noFill/>
                </a:ln>
                <a:solidFill>
                  <a:srgbClr val="94A2AC"/>
                </a:solidFill>
                <a:effectLst/>
                <a:uLnTx/>
                <a:uFillTx/>
                <a:latin typeface="Roboto"/>
                <a:ea typeface="Roboto"/>
                <a:cs typeface="Roboto"/>
                <a:sym typeface="Roboto"/>
              </a:rPr>
              <a:t>recall</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e </a:t>
            </a:r>
            <a:r>
              <a:rPr kumimoji="0" lang="pt-BR" sz="2000" b="0" i="1" u="none" strike="noStrike" kern="0" cap="none" spc="0" normalizeH="0" baseline="0" noProof="0" dirty="0" err="1">
                <a:ln>
                  <a:noFill/>
                </a:ln>
                <a:solidFill>
                  <a:srgbClr val="94A2AC"/>
                </a:solidFill>
                <a:effectLst/>
                <a:uLnTx/>
                <a:uFillTx/>
                <a:latin typeface="Roboto"/>
                <a:ea typeface="Roboto"/>
                <a:cs typeface="Roboto"/>
                <a:sym typeface="Roboto"/>
              </a:rPr>
              <a:t>average</a:t>
            </a:r>
            <a:r>
              <a:rPr kumimoji="0" lang="pt-BR" sz="2000" b="0" i="1"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2000" b="0" i="1" u="none" strike="noStrike" kern="0" cap="none" spc="0" normalizeH="0" baseline="0" noProof="0" dirty="0" err="1">
                <a:ln>
                  <a:noFill/>
                </a:ln>
                <a:solidFill>
                  <a:srgbClr val="94A2AC"/>
                </a:solidFill>
                <a:effectLst/>
                <a:uLnTx/>
                <a:uFillTx/>
                <a:latin typeface="Roboto"/>
                <a:ea typeface="Roboto"/>
                <a:cs typeface="Roboto"/>
                <a:sym typeface="Roboto"/>
              </a:rPr>
              <a:t>precision</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maiores do que 90%.</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Utilize o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dataset</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disponibilizado neste repositório https://github.com/</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michelpf</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dataset-agricultural-crops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Tree>
    <p:extLst>
      <p:ext uri="{BB962C8B-B14F-4D97-AF65-F5344CB8AC3E}">
        <p14:creationId xmlns:p14="http://schemas.microsoft.com/office/powerpoint/2010/main" val="91420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MODERATION LABELS</a:t>
            </a:r>
            <a:endParaRPr dirty="0"/>
          </a:p>
        </p:txBody>
      </p:sp>
      <p:sp>
        <p:nvSpPr>
          <p:cNvPr id="3" name="Google Shape;411;p22">
            <a:extLst>
              <a:ext uri="{FF2B5EF4-FFF2-40B4-BE49-F238E27FC236}">
                <a16:creationId xmlns:a16="http://schemas.microsoft.com/office/drawing/2014/main" id="{C6A13B8E-D146-D785-9B2E-DBF83B545820}"/>
              </a:ext>
            </a:extLst>
          </p:cNvPr>
          <p:cNvSpPr txBox="1"/>
          <p:nvPr/>
        </p:nvSpPr>
        <p:spPr>
          <a:xfrm>
            <a:off x="323850" y="981075"/>
            <a:ext cx="11563350" cy="341627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 </a:t>
            </a:r>
            <a:r>
              <a:rPr kumimoji="0" lang="pt-BR" sz="1800" b="1" i="0" u="none" strike="noStrike" kern="0" cap="none" spc="0" normalizeH="0" baseline="0" noProof="0" dirty="0" err="1">
                <a:ln>
                  <a:noFill/>
                </a:ln>
                <a:solidFill>
                  <a:srgbClr val="94A2AC"/>
                </a:solidFill>
                <a:effectLst/>
                <a:uLnTx/>
                <a:uFillTx/>
                <a:latin typeface="Roboto"/>
                <a:ea typeface="Roboto"/>
                <a:cs typeface="Roboto"/>
                <a:sym typeface="Roboto"/>
              </a:rPr>
              <a:t>Rekognition</a:t>
            </a:r>
            <a:r>
              <a:rPr kumimoji="0" lang="pt-BR" sz="1800" b="1"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800" b="1" i="0" u="none" strike="noStrike" kern="0" cap="none" spc="0" normalizeH="0" baseline="0" noProof="0" dirty="0" err="1">
                <a:ln>
                  <a:noFill/>
                </a:ln>
                <a:solidFill>
                  <a:srgbClr val="94A2AC"/>
                </a:solidFill>
                <a:effectLst/>
                <a:uLnTx/>
                <a:uFillTx/>
                <a:latin typeface="Roboto"/>
                <a:ea typeface="Roboto"/>
                <a:cs typeface="Roboto"/>
                <a:sym typeface="Roboto"/>
              </a:rPr>
              <a:t>Moderation</a:t>
            </a:r>
            <a:r>
              <a:rPr kumimoji="0" lang="pt-BR" sz="1800" b="1"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800" b="1" i="0" u="none" strike="noStrike" kern="0" cap="none" spc="0" normalizeH="0" baseline="0" noProof="0" dirty="0" err="1">
                <a:ln>
                  <a:noFill/>
                </a:ln>
                <a:solidFill>
                  <a:srgbClr val="94A2AC"/>
                </a:solidFill>
                <a:effectLst/>
                <a:uLnTx/>
                <a:uFillTx/>
                <a:latin typeface="Roboto"/>
                <a:ea typeface="Roboto"/>
                <a:cs typeface="Roboto"/>
                <a:sym typeface="Roboto"/>
              </a:rPr>
              <a:t>Labels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ajudam a identificar conteúdo potencialmente inadequado em imagens.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lang="pt-BR" sz="1800" dirty="0">
              <a:solidFill>
                <a:srgbClr val="94A2AC"/>
              </a:solidFill>
              <a:latin typeface="Roboto"/>
              <a:ea typeface="Roboto"/>
              <a:cs typeface="Roboto"/>
              <a:sym typeface="Roboto"/>
            </a:endParaRPr>
          </a:p>
          <a:p>
            <a:pPr algn="just">
              <a:buClr>
                <a:srgbClr val="94A2AC"/>
              </a:buClr>
              <a:buSzPts val="2000"/>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Esses rótulos são gerados por algoritmos treinados para reconhecer características associadas a diferentes tipos de conteúdo inadequado, como nudez, violência, drogas, álcool, entre outros. Ao analisar uma imagem, o modelo pode atribuir um ou mais desses rótulos à imagem, indicando a presença de conteúdo considerado sensível ou impróprio.</a:t>
            </a:r>
          </a:p>
          <a:p>
            <a:pPr algn="just">
              <a:buClr>
                <a:srgbClr val="94A2AC"/>
              </a:buClr>
              <a:buSzPts val="2000"/>
              <a:defRPr/>
            </a:pPr>
            <a:endParaRPr lang="pt-BR" sz="1800" dirty="0">
              <a:solidFill>
                <a:srgbClr val="94A2AC"/>
              </a:solidFill>
              <a:latin typeface="Roboto"/>
              <a:ea typeface="Roboto"/>
              <a:cs typeface="Roboto"/>
              <a:sym typeface="Roboto"/>
            </a:endParaRPr>
          </a:p>
          <a:p>
            <a:pPr algn="just">
              <a:buClr>
                <a:srgbClr val="94A2AC"/>
              </a:buClr>
              <a:buSzPts val="2000"/>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 serviço é útil em uma variedade de cenários, incluindo redes sociais, plataformas de compartilhamento de conteúdo, fóruns online e aplicativos que desejam manter um ambiente seguro para os usuários. Ao detectar automaticamente conteúdo potencialmente inadequado, esses rótulos ajudam na moderação e filtragem de conteúdo, permitindo que as empresas e desenvolvedores tomem medidas adequadas, como remover ou ocultar conteúdo sensível.</a:t>
            </a:r>
          </a:p>
        </p:txBody>
      </p:sp>
    </p:spTree>
    <p:extLst>
      <p:ext uri="{BB962C8B-B14F-4D97-AF65-F5344CB8AC3E}">
        <p14:creationId xmlns:p14="http://schemas.microsoft.com/office/powerpoint/2010/main" val="330083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1200D1DD-9378-97EE-1929-69CF711DE3C3}"/>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BAB190FC-9A42-3D9C-7ECB-E488D9F6E325}"/>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b="1">
                <a:solidFill>
                  <a:srgbClr val="E0375F"/>
                </a:solidFill>
                <a:latin typeface="Roboto"/>
                <a:ea typeface="Roboto"/>
                <a:cs typeface="Roboto"/>
                <a:sym typeface="Roboto"/>
              </a:rPr>
              <a:t>AMAZON POLLY</a:t>
            </a:r>
            <a:r>
              <a:rPr lang="pt-BR" sz="2800">
                <a:solidFill>
                  <a:srgbClr val="94A2AC"/>
                </a:solidFill>
                <a:latin typeface="Roboto"/>
                <a:ea typeface="Roboto"/>
                <a:cs typeface="Roboto"/>
                <a:sym typeface="Roboto"/>
              </a:rPr>
              <a:t>: TIPOS DE EXECUÇÃO</a:t>
            </a:r>
            <a:endParaRPr lang="pt-BR" sz="2800" b="1" dirty="0">
              <a:solidFill>
                <a:srgbClr val="E0375F"/>
              </a:solidFill>
              <a:latin typeface="Roboto"/>
              <a:ea typeface="Roboto"/>
              <a:cs typeface="Roboto"/>
              <a:sym typeface="Roboto"/>
            </a:endParaRPr>
          </a:p>
        </p:txBody>
      </p:sp>
      <p:sp>
        <p:nvSpPr>
          <p:cNvPr id="5" name="Google Shape;411;p22">
            <a:extLst>
              <a:ext uri="{FF2B5EF4-FFF2-40B4-BE49-F238E27FC236}">
                <a16:creationId xmlns:a16="http://schemas.microsoft.com/office/drawing/2014/main" id="{7990D2B6-9572-85B8-AFBC-BC633CB859B1}"/>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Serviço para converter texto em áudio.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Suporta diversos idiomas, dentro os quais o português do Brasil.</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É compatível com a linguagem de marcação SSML.</a:t>
            </a:r>
          </a:p>
        </p:txBody>
      </p:sp>
      <p:sp>
        <p:nvSpPr>
          <p:cNvPr id="6" name="Retângulo 5">
            <a:extLst>
              <a:ext uri="{FF2B5EF4-FFF2-40B4-BE49-F238E27FC236}">
                <a16:creationId xmlns:a16="http://schemas.microsoft.com/office/drawing/2014/main" id="{B42689DC-A6F6-F783-EC8E-945B51E1AE84}"/>
              </a:ext>
            </a:extLst>
          </p:cNvPr>
          <p:cNvSpPr/>
          <p:nvPr/>
        </p:nvSpPr>
        <p:spPr>
          <a:xfrm>
            <a:off x="3440318" y="2559500"/>
            <a:ext cx="2352561" cy="869500"/>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Amazon</a:t>
            </a:r>
            <a:r>
              <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Polly</a:t>
            </a:r>
          </a:p>
        </p:txBody>
      </p:sp>
      <p:sp>
        <p:nvSpPr>
          <p:cNvPr id="7" name="Retângulo 6">
            <a:extLst>
              <a:ext uri="{FF2B5EF4-FFF2-40B4-BE49-F238E27FC236}">
                <a16:creationId xmlns:a16="http://schemas.microsoft.com/office/drawing/2014/main" id="{E28F7392-31A6-C46C-46CB-B30A97A7259C}"/>
              </a:ext>
            </a:extLst>
          </p:cNvPr>
          <p:cNvSpPr/>
          <p:nvPr/>
        </p:nvSpPr>
        <p:spPr>
          <a:xfrm>
            <a:off x="456771" y="2559500"/>
            <a:ext cx="1678586" cy="8695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Texto para Conversão</a:t>
            </a:r>
          </a:p>
        </p:txBody>
      </p:sp>
      <p:sp>
        <p:nvSpPr>
          <p:cNvPr id="8" name="Google Shape;411;p22">
            <a:extLst>
              <a:ext uri="{FF2B5EF4-FFF2-40B4-BE49-F238E27FC236}">
                <a16:creationId xmlns:a16="http://schemas.microsoft.com/office/drawing/2014/main" id="{77CB367B-B783-5643-4AAA-D1E765C3AFDC}"/>
              </a:ext>
            </a:extLst>
          </p:cNvPr>
          <p:cNvSpPr txBox="1"/>
          <p:nvPr/>
        </p:nvSpPr>
        <p:spPr>
          <a:xfrm>
            <a:off x="280416" y="4518886"/>
            <a:ext cx="11563350" cy="175428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É possível customizar as vozes de fala e também incluir léxicos </a:t>
            </a:r>
            <a:r>
              <a:rPr lang="pt-BR" sz="1800" dirty="0">
                <a:solidFill>
                  <a:srgbClr val="94A2AC"/>
                </a:solidFill>
                <a:latin typeface="Roboto"/>
                <a:ea typeface="Roboto"/>
                <a:cs typeface="Roboto"/>
                <a:sym typeface="Roboto"/>
              </a:rPr>
              <a:t>para ser utilizado nas tarefas de sintetização. Exemplo comum é o uso de léxicos para lidar com siglas e ao ser sintetizado ser falado o que significa a sigla, por exemplo: ao citar o BNDES, o áudio poderá dizer Banco Nacional de Desenvolvimento ou invés das letras B, N, D, E 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Outra aplicação dos léxicos é o uso de grafema (representação das letras) e fone</a:t>
            </a:r>
            <a:r>
              <a:rPr lang="pt-BR" sz="1800" dirty="0">
                <a:solidFill>
                  <a:srgbClr val="94A2AC"/>
                </a:solidFill>
                <a:latin typeface="Roboto"/>
                <a:ea typeface="Roboto"/>
                <a:cs typeface="Roboto"/>
                <a:sym typeface="Roboto"/>
              </a:rPr>
              <a:t>mas (representação do som) específicos de cada idioma ou região.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3" name="Retângulo 12">
            <a:extLst>
              <a:ext uri="{FF2B5EF4-FFF2-40B4-BE49-F238E27FC236}">
                <a16:creationId xmlns:a16="http://schemas.microsoft.com/office/drawing/2014/main" id="{D5C0A722-7174-68A9-B3DB-0360E9693AEF}"/>
              </a:ext>
            </a:extLst>
          </p:cNvPr>
          <p:cNvSpPr/>
          <p:nvPr/>
        </p:nvSpPr>
        <p:spPr>
          <a:xfrm>
            <a:off x="7097840" y="2559500"/>
            <a:ext cx="1678586" cy="8695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Nova tarefa de síntese</a:t>
            </a:r>
          </a:p>
        </p:txBody>
      </p:sp>
      <p:sp>
        <p:nvSpPr>
          <p:cNvPr id="14" name="Retângulo 13">
            <a:extLst>
              <a:ext uri="{FF2B5EF4-FFF2-40B4-BE49-F238E27FC236}">
                <a16:creationId xmlns:a16="http://schemas.microsoft.com/office/drawing/2014/main" id="{87DF2657-3759-23E7-062B-E7E5E78B7AF2}"/>
              </a:ext>
            </a:extLst>
          </p:cNvPr>
          <p:cNvSpPr/>
          <p:nvPr/>
        </p:nvSpPr>
        <p:spPr>
          <a:xfrm>
            <a:off x="10081386" y="2559500"/>
            <a:ext cx="1678586" cy="8695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Armazenamento do MP3 no S3</a:t>
            </a:r>
          </a:p>
        </p:txBody>
      </p:sp>
      <p:cxnSp>
        <p:nvCxnSpPr>
          <p:cNvPr id="15" name="Conector de Seta Reta 8">
            <a:extLst>
              <a:ext uri="{FF2B5EF4-FFF2-40B4-BE49-F238E27FC236}">
                <a16:creationId xmlns:a16="http://schemas.microsoft.com/office/drawing/2014/main" id="{864F2A8A-0A2C-A44D-6122-150073AD6EF9}"/>
              </a:ext>
            </a:extLst>
          </p:cNvPr>
          <p:cNvCxnSpPr>
            <a:cxnSpLocks/>
            <a:stCxn id="7" idx="3"/>
            <a:endCxn id="6" idx="1"/>
          </p:cNvCxnSpPr>
          <p:nvPr/>
        </p:nvCxnSpPr>
        <p:spPr>
          <a:xfrm>
            <a:off x="2135357" y="2994250"/>
            <a:ext cx="130496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8">
            <a:extLst>
              <a:ext uri="{FF2B5EF4-FFF2-40B4-BE49-F238E27FC236}">
                <a16:creationId xmlns:a16="http://schemas.microsoft.com/office/drawing/2014/main" id="{497170DC-6F85-E80F-8E01-A9CD7490C5A2}"/>
              </a:ext>
            </a:extLst>
          </p:cNvPr>
          <p:cNvCxnSpPr>
            <a:cxnSpLocks/>
            <a:stCxn id="6" idx="3"/>
            <a:endCxn id="13" idx="1"/>
          </p:cNvCxnSpPr>
          <p:nvPr/>
        </p:nvCxnSpPr>
        <p:spPr>
          <a:xfrm>
            <a:off x="5792879" y="2994250"/>
            <a:ext cx="130496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8">
            <a:extLst>
              <a:ext uri="{FF2B5EF4-FFF2-40B4-BE49-F238E27FC236}">
                <a16:creationId xmlns:a16="http://schemas.microsoft.com/office/drawing/2014/main" id="{EDF92B7E-14DF-8F0F-CAD3-478E500F7074}"/>
              </a:ext>
            </a:extLst>
          </p:cNvPr>
          <p:cNvCxnSpPr>
            <a:cxnSpLocks/>
            <a:stCxn id="13" idx="3"/>
            <a:endCxn id="14" idx="1"/>
          </p:cNvCxnSpPr>
          <p:nvPr/>
        </p:nvCxnSpPr>
        <p:spPr>
          <a:xfrm>
            <a:off x="8776426" y="2994250"/>
            <a:ext cx="130496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1DB29DC2-77D2-8EA9-8780-DDFC80295CCA}"/>
              </a:ext>
            </a:extLst>
          </p:cNvPr>
          <p:cNvSpPr/>
          <p:nvPr/>
        </p:nvSpPr>
        <p:spPr>
          <a:xfrm>
            <a:off x="3440319" y="3482768"/>
            <a:ext cx="2352560" cy="4074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Léxicos Adicionais</a:t>
            </a:r>
          </a:p>
        </p:txBody>
      </p:sp>
      <p:sp>
        <p:nvSpPr>
          <p:cNvPr id="30" name="CaixaDeTexto 29">
            <a:extLst>
              <a:ext uri="{FF2B5EF4-FFF2-40B4-BE49-F238E27FC236}">
                <a16:creationId xmlns:a16="http://schemas.microsoft.com/office/drawing/2014/main" id="{FB11A2D9-FE92-7EBD-EE8E-79C73B50643E}"/>
              </a:ext>
            </a:extLst>
          </p:cNvPr>
          <p:cNvSpPr txBox="1"/>
          <p:nvPr/>
        </p:nvSpPr>
        <p:spPr>
          <a:xfrm>
            <a:off x="0" y="6570626"/>
            <a:ext cx="7683500" cy="276999"/>
          </a:xfrm>
          <a:prstGeom prst="rect">
            <a:avLst/>
          </a:prstGeom>
          <a:noFill/>
        </p:spPr>
        <p:txBody>
          <a:bodyPr wrap="square">
            <a:spAutoFit/>
          </a:bodyPr>
          <a:lstStyle/>
          <a:p>
            <a:r>
              <a:rPr lang="pt-BR" sz="1200" dirty="0">
                <a:latin typeface="Roboto Thin" panose="02000000000000000000" pitchFamily="2" charset="0"/>
                <a:ea typeface="Roboto Thin" panose="02000000000000000000" pitchFamily="2" charset="0"/>
                <a:cs typeface="Roboto Thin" panose="02000000000000000000" pitchFamily="2" charset="0"/>
              </a:rPr>
              <a:t>https://boto3.amazonaws.com/v1/documentation/api/latest/reference/services/polly.html</a:t>
            </a:r>
          </a:p>
        </p:txBody>
      </p:sp>
      <p:sp>
        <p:nvSpPr>
          <p:cNvPr id="46" name="CaixaDeTexto 45">
            <a:extLst>
              <a:ext uri="{FF2B5EF4-FFF2-40B4-BE49-F238E27FC236}">
                <a16:creationId xmlns:a16="http://schemas.microsoft.com/office/drawing/2014/main" id="{85A3948A-2E46-D470-D5CE-61E3CCCA1E46}"/>
              </a:ext>
            </a:extLst>
          </p:cNvPr>
          <p:cNvSpPr txBox="1"/>
          <p:nvPr/>
        </p:nvSpPr>
        <p:spPr>
          <a:xfrm>
            <a:off x="10033000" y="3482768"/>
            <a:ext cx="1726972" cy="600164"/>
          </a:xfrm>
          <a:prstGeom prst="rect">
            <a:avLst/>
          </a:prstGeom>
          <a:noFill/>
        </p:spPr>
        <p:txBody>
          <a:bodyPr wrap="square">
            <a:spAutoFit/>
          </a:bodyPr>
          <a:lstStyle/>
          <a:p>
            <a:r>
              <a:rPr lang="pt-BR" sz="1100" dirty="0">
                <a:solidFill>
                  <a:srgbClr val="94A2AC"/>
                </a:solidFill>
                <a:latin typeface="Roboto"/>
                <a:ea typeface="Roboto"/>
                <a:cs typeface="Roboto"/>
                <a:sym typeface="Roboto"/>
              </a:rPr>
              <a:t>É possível salvar em outros formatos, como PCM</a:t>
            </a:r>
            <a:endParaRPr lang="pt-BR" sz="1100" dirty="0"/>
          </a:p>
        </p:txBody>
      </p:sp>
    </p:spTree>
    <p:extLst>
      <p:ext uri="{BB962C8B-B14F-4D97-AF65-F5344CB8AC3E}">
        <p14:creationId xmlns:p14="http://schemas.microsoft.com/office/powerpoint/2010/main" val="19213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2" name="Google Shape;410;p22">
            <a:extLst>
              <a:ext uri="{FF2B5EF4-FFF2-40B4-BE49-F238E27FC236}">
                <a16:creationId xmlns:a16="http://schemas.microsoft.com/office/drawing/2014/main" id="{145025A6-BA56-CD65-B07A-B99FC089CB96}"/>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TAGS </a:t>
            </a:r>
            <a:r>
              <a:rPr lang="pt-BR" sz="2800" b="1" dirty="0">
                <a:solidFill>
                  <a:srgbClr val="E0375F"/>
                </a:solidFill>
                <a:latin typeface="Roboto"/>
                <a:ea typeface="Roboto"/>
                <a:cs typeface="Roboto"/>
                <a:sym typeface="Roboto"/>
              </a:rPr>
              <a:t>SSML</a:t>
            </a:r>
            <a:endParaRPr sz="2800" b="1" dirty="0">
              <a:solidFill>
                <a:srgbClr val="E0375F"/>
              </a:solidFill>
              <a:latin typeface="Roboto"/>
              <a:ea typeface="Roboto"/>
              <a:cs typeface="Roboto"/>
              <a:sym typeface="Roboto"/>
            </a:endParaRPr>
          </a:p>
        </p:txBody>
      </p:sp>
      <p:graphicFrame>
        <p:nvGraphicFramePr>
          <p:cNvPr id="14" name="Tabela 13">
            <a:extLst>
              <a:ext uri="{FF2B5EF4-FFF2-40B4-BE49-F238E27FC236}">
                <a16:creationId xmlns:a16="http://schemas.microsoft.com/office/drawing/2014/main" id="{D0319A5E-7C75-1456-7E73-EB300529A71C}"/>
              </a:ext>
            </a:extLst>
          </p:cNvPr>
          <p:cNvGraphicFramePr>
            <a:graphicFrameLocks noGrp="1"/>
          </p:cNvGraphicFramePr>
          <p:nvPr>
            <p:extLst>
              <p:ext uri="{D42A27DB-BD31-4B8C-83A1-F6EECF244321}">
                <p14:modId xmlns:p14="http://schemas.microsoft.com/office/powerpoint/2010/main" val="3836841592"/>
              </p:ext>
            </p:extLst>
          </p:nvPr>
        </p:nvGraphicFramePr>
        <p:xfrm>
          <a:off x="1880498" y="1061155"/>
          <a:ext cx="8431003" cy="5271911"/>
        </p:xfrm>
        <a:graphic>
          <a:graphicData uri="http://schemas.openxmlformats.org/drawingml/2006/table">
            <a:tbl>
              <a:tblPr>
                <a:tableStyleId>{073A0DAA-6AF3-43AB-8588-CEC1D06C72B9}</a:tableStyleId>
              </a:tblPr>
              <a:tblGrid>
                <a:gridCol w="4610705">
                  <a:extLst>
                    <a:ext uri="{9D8B030D-6E8A-4147-A177-3AD203B41FA5}">
                      <a16:colId xmlns:a16="http://schemas.microsoft.com/office/drawing/2014/main" val="2927354084"/>
                    </a:ext>
                  </a:extLst>
                </a:gridCol>
                <a:gridCol w="3820298">
                  <a:extLst>
                    <a:ext uri="{9D8B030D-6E8A-4147-A177-3AD203B41FA5}">
                      <a16:colId xmlns:a16="http://schemas.microsoft.com/office/drawing/2014/main" val="893300289"/>
                    </a:ext>
                  </a:extLst>
                </a:gridCol>
              </a:tblGrid>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Adicionando uma pausa</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&lt;break&gt;</a:t>
                      </a:r>
                    </a:p>
                  </a:txBody>
                  <a:tcPr marL="87729" marR="87729" marT="17546" marB="17546" anchor="ctr">
                    <a:noFill/>
                  </a:tcPr>
                </a:tc>
                <a:extLst>
                  <a:ext uri="{0D108BD9-81ED-4DB2-BD59-A6C34878D82A}">
                    <a16:rowId xmlns:a16="http://schemas.microsoft.com/office/drawing/2014/main" val="2946022645"/>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Enfatizando palavras</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emphasis</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4009284927"/>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Especificando outro idioma para palavras específicas</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&lt;lang&gt;</a:t>
                      </a:r>
                    </a:p>
                  </a:txBody>
                  <a:tcPr marL="87729" marR="87729" marT="17546" marB="17546" anchor="ctr">
                    <a:noFill/>
                  </a:tcPr>
                </a:tc>
                <a:extLst>
                  <a:ext uri="{0D108BD9-81ED-4DB2-BD59-A6C34878D82A}">
                    <a16:rowId xmlns:a16="http://schemas.microsoft.com/office/drawing/2014/main" val="1197126692"/>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Colocando uma marcação personalizada em seu texto</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&lt;mark&gt;</a:t>
                      </a:r>
                    </a:p>
                  </a:txBody>
                  <a:tcPr marL="87729" marR="87729" marT="17546" marB="17546" anchor="ctr">
                    <a:noFill/>
                  </a:tcPr>
                </a:tc>
                <a:extLst>
                  <a:ext uri="{0D108BD9-81ED-4DB2-BD59-A6C34878D82A}">
                    <a16:rowId xmlns:a16="http://schemas.microsoft.com/office/drawing/2014/main" val="2067022422"/>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Adicionando uma pausa entre parágrafos</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&lt;p&gt;</a:t>
                      </a:r>
                    </a:p>
                  </a:txBody>
                  <a:tcPr marL="87729" marR="87729" marT="17546" marB="17546" anchor="ctr">
                    <a:noFill/>
                  </a:tcPr>
                </a:tc>
                <a:extLst>
                  <a:ext uri="{0D108BD9-81ED-4DB2-BD59-A6C34878D82A}">
                    <a16:rowId xmlns:a16="http://schemas.microsoft.com/office/drawing/2014/main" val="113145890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Usando pronúncia fonética</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&lt;phoneme&gt;</a:t>
                      </a:r>
                    </a:p>
                  </a:txBody>
                  <a:tcPr marL="87729" marR="87729" marT="17546" marB="17546" anchor="ctr">
                    <a:noFill/>
                  </a:tcPr>
                </a:tc>
                <a:extLst>
                  <a:ext uri="{0D108BD9-81ED-4DB2-BD59-A6C34878D82A}">
                    <a16:rowId xmlns:a16="http://schemas.microsoft.com/office/drawing/2014/main" val="104475886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Controlando volume, taxa de fala e tom</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&lt;prosody&gt;</a:t>
                      </a:r>
                    </a:p>
                  </a:txBody>
                  <a:tcPr marL="87729" marR="87729" marT="17546" marB="17546" anchor="ctr">
                    <a:noFill/>
                  </a:tcPr>
                </a:tc>
                <a:extLst>
                  <a:ext uri="{0D108BD9-81ED-4DB2-BD59-A6C34878D82A}">
                    <a16:rowId xmlns:a16="http://schemas.microsoft.com/office/drawing/2014/main" val="342792094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Definindo uma duração máxima para a síntese da fala</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&lt;prosody amazon:max-duration&gt;</a:t>
                      </a:r>
                    </a:p>
                  </a:txBody>
                  <a:tcPr marL="87729" marR="87729" marT="17546" marB="17546" anchor="ctr">
                    <a:noFill/>
                  </a:tcPr>
                </a:tc>
                <a:extLst>
                  <a:ext uri="{0D108BD9-81ED-4DB2-BD59-A6C34878D82A}">
                    <a16:rowId xmlns:a16="http://schemas.microsoft.com/office/drawing/2014/main" val="3022338053"/>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Adicionando uma pausa entre frases</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&lt;s&gt;</a:t>
                      </a:r>
                    </a:p>
                  </a:txBody>
                  <a:tcPr marL="87729" marR="87729" marT="17546" marB="17546" anchor="ctr">
                    <a:noFill/>
                  </a:tcPr>
                </a:tc>
                <a:extLst>
                  <a:ext uri="{0D108BD9-81ED-4DB2-BD59-A6C34878D82A}">
                    <a16:rowId xmlns:a16="http://schemas.microsoft.com/office/drawing/2014/main" val="111456651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Controlando como tipos especiais de palavras são pronunciados</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&lt;say-as&gt;</a:t>
                      </a:r>
                    </a:p>
                  </a:txBody>
                  <a:tcPr marL="87729" marR="87729" marT="17546" marB="17546" anchor="ctr">
                    <a:noFill/>
                  </a:tcPr>
                </a:tc>
                <a:extLst>
                  <a:ext uri="{0D108BD9-81ED-4DB2-BD59-A6C34878D82A}">
                    <a16:rowId xmlns:a16="http://schemas.microsoft.com/office/drawing/2014/main" val="214931548"/>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Identificando texto aprimorado com SSML</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&lt;speak&gt;</a:t>
                      </a:r>
                    </a:p>
                  </a:txBody>
                  <a:tcPr marL="87729" marR="87729" marT="17546" marB="17546" anchor="ctr">
                    <a:noFill/>
                  </a:tcPr>
                </a:tc>
                <a:extLst>
                  <a:ext uri="{0D108BD9-81ED-4DB2-BD59-A6C34878D82A}">
                    <a16:rowId xmlns:a16="http://schemas.microsoft.com/office/drawing/2014/main" val="84307089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Pronunciando siglas e abreviações</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&lt;sub&gt;</a:t>
                      </a:r>
                    </a:p>
                  </a:txBody>
                  <a:tcPr marL="87729" marR="87729" marT="17546" marB="17546" anchor="ctr">
                    <a:noFill/>
                  </a:tcPr>
                </a:tc>
                <a:extLst>
                  <a:ext uri="{0D108BD9-81ED-4DB2-BD59-A6C34878D82A}">
                    <a16:rowId xmlns:a16="http://schemas.microsoft.com/office/drawing/2014/main" val="429129078"/>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Melhorando a pronúncia ao especificar partes do discurso</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a:effectLst/>
                          <a:latin typeface="Roboto" panose="02000000000000000000" pitchFamily="2" charset="0"/>
                          <a:ea typeface="Roboto" panose="02000000000000000000" pitchFamily="2" charset="0"/>
                          <a:cs typeface="Roboto" panose="02000000000000000000" pitchFamily="2" charset="0"/>
                        </a:rPr>
                        <a:t>&lt;w&gt;</a:t>
                      </a:r>
                    </a:p>
                  </a:txBody>
                  <a:tcPr marL="87729" marR="87729" marT="17546" marB="17546" anchor="ctr">
                    <a:noFill/>
                  </a:tcPr>
                </a:tc>
                <a:extLst>
                  <a:ext uri="{0D108BD9-81ED-4DB2-BD59-A6C34878D82A}">
                    <a16:rowId xmlns:a16="http://schemas.microsoft.com/office/drawing/2014/main" val="374485643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Adicionando o som da respiração</a:t>
                      </a:r>
                      <a:endParaRPr lang="en-US"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amazon:auto-breaths</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3938411250"/>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Estilo de fala de apresentador de notícias</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amazon:domain</a:t>
                      </a:r>
                      <a:r>
                        <a:rPr lang="pt-BR" sz="1200" b="0" dirty="0">
                          <a:effectLst/>
                          <a:latin typeface="Roboto" panose="02000000000000000000" pitchFamily="2" charset="0"/>
                          <a:ea typeface="Roboto" panose="02000000000000000000" pitchFamily="2" charset="0"/>
                          <a:cs typeface="Roboto" panose="02000000000000000000" pitchFamily="2" charset="0"/>
                        </a:rPr>
                        <a:t> </a:t>
                      </a:r>
                      <a:r>
                        <a:rPr lang="pt-BR" sz="1200" b="0" dirty="0" err="1">
                          <a:effectLst/>
                          <a:latin typeface="Roboto" panose="02000000000000000000" pitchFamily="2" charset="0"/>
                          <a:ea typeface="Roboto" panose="02000000000000000000" pitchFamily="2" charset="0"/>
                          <a:cs typeface="Roboto" panose="02000000000000000000" pitchFamily="2" charset="0"/>
                        </a:rPr>
                        <a:t>name</a:t>
                      </a:r>
                      <a:r>
                        <a:rPr lang="pt-BR" sz="1200" b="0" dirty="0">
                          <a:effectLst/>
                          <a:latin typeface="Roboto" panose="02000000000000000000" pitchFamily="2" charset="0"/>
                          <a:ea typeface="Roboto" panose="02000000000000000000" pitchFamily="2" charset="0"/>
                          <a:cs typeface="Roboto" panose="02000000000000000000" pitchFamily="2" charset="0"/>
                        </a:rPr>
                        <a:t>="</a:t>
                      </a:r>
                      <a:r>
                        <a:rPr lang="pt-BR" sz="1200" b="0" dirty="0" err="1">
                          <a:effectLst/>
                          <a:latin typeface="Roboto" panose="02000000000000000000" pitchFamily="2" charset="0"/>
                          <a:ea typeface="Roboto" panose="02000000000000000000" pitchFamily="2" charset="0"/>
                          <a:cs typeface="Roboto" panose="02000000000000000000" pitchFamily="2" charset="0"/>
                        </a:rPr>
                        <a:t>news</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3201456319"/>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Adicionando compressão de faixa dinâmica</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amazon:effect</a:t>
                      </a:r>
                      <a:r>
                        <a:rPr lang="pt-BR" sz="1200" b="0" dirty="0">
                          <a:effectLst/>
                          <a:latin typeface="Roboto" panose="02000000000000000000" pitchFamily="2" charset="0"/>
                          <a:ea typeface="Roboto" panose="02000000000000000000" pitchFamily="2" charset="0"/>
                          <a:cs typeface="Roboto" panose="02000000000000000000" pitchFamily="2" charset="0"/>
                        </a:rPr>
                        <a:t> </a:t>
                      </a:r>
                      <a:r>
                        <a:rPr lang="pt-BR" sz="1200" b="0" dirty="0" err="1">
                          <a:effectLst/>
                          <a:latin typeface="Roboto" panose="02000000000000000000" pitchFamily="2" charset="0"/>
                          <a:ea typeface="Roboto" panose="02000000000000000000" pitchFamily="2" charset="0"/>
                          <a:cs typeface="Roboto" panose="02000000000000000000" pitchFamily="2" charset="0"/>
                        </a:rPr>
                        <a:t>name</a:t>
                      </a:r>
                      <a:r>
                        <a:rPr lang="pt-BR" sz="1200" b="0" dirty="0">
                          <a:effectLst/>
                          <a:latin typeface="Roboto" panose="02000000000000000000" pitchFamily="2" charset="0"/>
                          <a:ea typeface="Roboto" panose="02000000000000000000" pitchFamily="2" charset="0"/>
                          <a:cs typeface="Roboto" panose="02000000000000000000" pitchFamily="2" charset="0"/>
                        </a:rPr>
                        <a:t>="</a:t>
                      </a:r>
                      <a:r>
                        <a:rPr lang="pt-BR" sz="1200" b="0" dirty="0" err="1">
                          <a:effectLst/>
                          <a:latin typeface="Roboto" panose="02000000000000000000" pitchFamily="2" charset="0"/>
                          <a:ea typeface="Roboto" panose="02000000000000000000" pitchFamily="2" charset="0"/>
                          <a:cs typeface="Roboto" panose="02000000000000000000" pitchFamily="2" charset="0"/>
                        </a:rPr>
                        <a:t>drc</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236838591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Falando suavemente</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amazon:effect</a:t>
                      </a:r>
                      <a:r>
                        <a:rPr lang="pt-BR" sz="1200" b="0" dirty="0">
                          <a:effectLst/>
                          <a:latin typeface="Roboto" panose="02000000000000000000" pitchFamily="2" charset="0"/>
                          <a:ea typeface="Roboto" panose="02000000000000000000" pitchFamily="2" charset="0"/>
                          <a:cs typeface="Roboto" panose="02000000000000000000" pitchFamily="2" charset="0"/>
                        </a:rPr>
                        <a:t> </a:t>
                      </a:r>
                      <a:r>
                        <a:rPr lang="pt-BR" sz="1200" b="0" dirty="0" err="1">
                          <a:effectLst/>
                          <a:latin typeface="Roboto" panose="02000000000000000000" pitchFamily="2" charset="0"/>
                          <a:ea typeface="Roboto" panose="02000000000000000000" pitchFamily="2" charset="0"/>
                          <a:cs typeface="Roboto" panose="02000000000000000000" pitchFamily="2" charset="0"/>
                        </a:rPr>
                        <a:t>phonation</a:t>
                      </a:r>
                      <a:r>
                        <a:rPr lang="pt-BR" sz="1200" b="0" dirty="0">
                          <a:effectLst/>
                          <a:latin typeface="Roboto" panose="02000000000000000000" pitchFamily="2" charset="0"/>
                          <a:ea typeface="Roboto" panose="02000000000000000000" pitchFamily="2" charset="0"/>
                          <a:cs typeface="Roboto" panose="02000000000000000000" pitchFamily="2" charset="0"/>
                        </a:rPr>
                        <a:t>="soft"&gt;</a:t>
                      </a:r>
                    </a:p>
                  </a:txBody>
                  <a:tcPr marL="87729" marR="87729" marT="17546" marB="17546" anchor="ctr">
                    <a:noFill/>
                  </a:tcPr>
                </a:tc>
                <a:extLst>
                  <a:ext uri="{0D108BD9-81ED-4DB2-BD59-A6C34878D82A}">
                    <a16:rowId xmlns:a16="http://schemas.microsoft.com/office/drawing/2014/main" val="14387193"/>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Controlando o timbre</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amazon:effect</a:t>
                      </a:r>
                      <a:r>
                        <a:rPr lang="pt-BR" sz="1200" b="0" dirty="0">
                          <a:effectLst/>
                          <a:latin typeface="Roboto" panose="02000000000000000000" pitchFamily="2" charset="0"/>
                          <a:ea typeface="Roboto" panose="02000000000000000000" pitchFamily="2" charset="0"/>
                          <a:cs typeface="Roboto" panose="02000000000000000000" pitchFamily="2" charset="0"/>
                        </a:rPr>
                        <a:t> vocal-</a:t>
                      </a:r>
                      <a:r>
                        <a:rPr lang="pt-BR" sz="1200" b="0" dirty="0" err="1">
                          <a:effectLst/>
                          <a:latin typeface="Roboto" panose="02000000000000000000" pitchFamily="2" charset="0"/>
                          <a:ea typeface="Roboto" panose="02000000000000000000" pitchFamily="2" charset="0"/>
                          <a:cs typeface="Roboto" panose="02000000000000000000" pitchFamily="2" charset="0"/>
                        </a:rPr>
                        <a:t>tract</a:t>
                      </a:r>
                      <a:r>
                        <a:rPr lang="pt-BR" sz="1200" b="0" dirty="0">
                          <a:effectLst/>
                          <a:latin typeface="Roboto" panose="02000000000000000000" pitchFamily="2" charset="0"/>
                          <a:ea typeface="Roboto" panose="02000000000000000000" pitchFamily="2" charset="0"/>
                          <a:cs typeface="Roboto" panose="02000000000000000000" pitchFamily="2" charset="0"/>
                        </a:rPr>
                        <a:t>-</a:t>
                      </a:r>
                      <a:r>
                        <a:rPr lang="pt-BR" sz="1200" b="0" dirty="0" err="1">
                          <a:effectLst/>
                          <a:latin typeface="Roboto" panose="02000000000000000000" pitchFamily="2" charset="0"/>
                          <a:ea typeface="Roboto" panose="02000000000000000000" pitchFamily="2" charset="0"/>
                          <a:cs typeface="Roboto" panose="02000000000000000000" pitchFamily="2" charset="0"/>
                        </a:rPr>
                        <a:t>length</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2971446476"/>
                  </a:ext>
                </a:extLst>
              </a:tr>
              <a:tr h="277469">
                <a:tc>
                  <a:txBody>
                    <a:bodyPr/>
                    <a:lstStyle/>
                    <a:p>
                      <a:pPr fontAlgn="t" latinLnBrk="0"/>
                      <a:r>
                        <a:rPr lang="pt-BR" sz="1200" b="0" i="0" u="none" strike="noStrike" cap="none" dirty="0">
                          <a:solidFill>
                            <a:srgbClr val="E0375F"/>
                          </a:solidFill>
                          <a:effectLst/>
                          <a:latin typeface="Roboto" panose="02000000000000000000" pitchFamily="2" charset="0"/>
                          <a:ea typeface="Roboto" panose="02000000000000000000" pitchFamily="2" charset="0"/>
                          <a:cs typeface="Roboto" panose="02000000000000000000" pitchFamily="2" charset="0"/>
                          <a:sym typeface="Arial"/>
                        </a:rPr>
                        <a:t>Sussurrando</a:t>
                      </a:r>
                      <a:endParaRPr lang="pt-BR" sz="1200" b="0" u="none" dirty="0">
                        <a:solidFill>
                          <a:srgbClr val="E0375F"/>
                        </a:solidFill>
                        <a:effectLst/>
                        <a:latin typeface="Roboto" panose="02000000000000000000" pitchFamily="2" charset="0"/>
                        <a:ea typeface="Roboto" panose="02000000000000000000" pitchFamily="2" charset="0"/>
                        <a:cs typeface="Roboto" panose="02000000000000000000" pitchFamily="2" charset="0"/>
                      </a:endParaRPr>
                    </a:p>
                  </a:txBody>
                  <a:tcPr marL="87729" marR="87729" marT="17546" marB="17546" anchor="ctr">
                    <a:noFill/>
                  </a:tcPr>
                </a:tc>
                <a:tc>
                  <a:txBody>
                    <a:bodyPr/>
                    <a:lstStyle/>
                    <a:p>
                      <a:pPr fontAlgn="t" latinLnBrk="0"/>
                      <a:r>
                        <a:rPr lang="pt-BR" sz="1200" b="0" dirty="0">
                          <a:effectLst/>
                          <a:latin typeface="Roboto" panose="02000000000000000000" pitchFamily="2" charset="0"/>
                          <a:ea typeface="Roboto" panose="02000000000000000000" pitchFamily="2" charset="0"/>
                          <a:cs typeface="Roboto" panose="02000000000000000000" pitchFamily="2" charset="0"/>
                        </a:rPr>
                        <a:t>&lt;</a:t>
                      </a:r>
                      <a:r>
                        <a:rPr lang="pt-BR" sz="1200" b="0" dirty="0" err="1">
                          <a:effectLst/>
                          <a:latin typeface="Roboto" panose="02000000000000000000" pitchFamily="2" charset="0"/>
                          <a:ea typeface="Roboto" panose="02000000000000000000" pitchFamily="2" charset="0"/>
                          <a:cs typeface="Roboto" panose="02000000000000000000" pitchFamily="2" charset="0"/>
                        </a:rPr>
                        <a:t>amazon</a:t>
                      </a:r>
                      <a:r>
                        <a:rPr lang="pt-BR" sz="1200" b="0" dirty="0">
                          <a:effectLst/>
                          <a:latin typeface="Roboto" panose="02000000000000000000" pitchFamily="2" charset="0"/>
                          <a:ea typeface="Roboto" panose="02000000000000000000" pitchFamily="2" charset="0"/>
                          <a:cs typeface="Roboto" panose="02000000000000000000" pitchFamily="2" charset="0"/>
                        </a:rPr>
                        <a:t>: </a:t>
                      </a:r>
                      <a:r>
                        <a:rPr lang="pt-BR" sz="1200" b="0" dirty="0" err="1">
                          <a:effectLst/>
                          <a:latin typeface="Roboto" panose="02000000000000000000" pitchFamily="2" charset="0"/>
                          <a:ea typeface="Roboto" panose="02000000000000000000" pitchFamily="2" charset="0"/>
                          <a:cs typeface="Roboto" panose="02000000000000000000" pitchFamily="2" charset="0"/>
                        </a:rPr>
                        <a:t>effect</a:t>
                      </a:r>
                      <a:r>
                        <a:rPr lang="pt-BR" sz="1200" b="0" dirty="0">
                          <a:effectLst/>
                          <a:latin typeface="Roboto" panose="02000000000000000000" pitchFamily="2" charset="0"/>
                          <a:ea typeface="Roboto" panose="02000000000000000000" pitchFamily="2" charset="0"/>
                          <a:cs typeface="Roboto" panose="02000000000000000000" pitchFamily="2" charset="0"/>
                        </a:rPr>
                        <a:t> </a:t>
                      </a:r>
                      <a:r>
                        <a:rPr lang="pt-BR" sz="1200" b="0" dirty="0" err="1">
                          <a:effectLst/>
                          <a:latin typeface="Roboto" panose="02000000000000000000" pitchFamily="2" charset="0"/>
                          <a:ea typeface="Roboto" panose="02000000000000000000" pitchFamily="2" charset="0"/>
                          <a:cs typeface="Roboto" panose="02000000000000000000" pitchFamily="2" charset="0"/>
                        </a:rPr>
                        <a:t>name</a:t>
                      </a:r>
                      <a:r>
                        <a:rPr lang="pt-BR" sz="1200" b="0" dirty="0">
                          <a:effectLst/>
                          <a:latin typeface="Roboto" panose="02000000000000000000" pitchFamily="2" charset="0"/>
                          <a:ea typeface="Roboto" panose="02000000000000000000" pitchFamily="2" charset="0"/>
                          <a:cs typeface="Roboto" panose="02000000000000000000" pitchFamily="2" charset="0"/>
                        </a:rPr>
                        <a:t>="</a:t>
                      </a:r>
                      <a:r>
                        <a:rPr lang="pt-BR" sz="1200" b="0" dirty="0" err="1">
                          <a:effectLst/>
                          <a:latin typeface="Roboto" panose="02000000000000000000" pitchFamily="2" charset="0"/>
                          <a:ea typeface="Roboto" panose="02000000000000000000" pitchFamily="2" charset="0"/>
                          <a:cs typeface="Roboto" panose="02000000000000000000" pitchFamily="2" charset="0"/>
                        </a:rPr>
                        <a:t>whispered</a:t>
                      </a:r>
                      <a:r>
                        <a:rPr lang="pt-BR" sz="1200" b="0" dirty="0">
                          <a:effectLst/>
                          <a:latin typeface="Roboto" panose="02000000000000000000" pitchFamily="2" charset="0"/>
                          <a:ea typeface="Roboto" panose="02000000000000000000" pitchFamily="2" charset="0"/>
                          <a:cs typeface="Roboto" panose="02000000000000000000" pitchFamily="2" charset="0"/>
                        </a:rPr>
                        <a:t>"&gt;</a:t>
                      </a:r>
                    </a:p>
                  </a:txBody>
                  <a:tcPr marL="87729" marR="87729" marT="17546" marB="17546" anchor="ctr">
                    <a:noFill/>
                  </a:tcPr>
                </a:tc>
                <a:extLst>
                  <a:ext uri="{0D108BD9-81ED-4DB2-BD59-A6C34878D82A}">
                    <a16:rowId xmlns:a16="http://schemas.microsoft.com/office/drawing/2014/main" val="3543174360"/>
                  </a:ext>
                </a:extLst>
              </a:tr>
            </a:tbl>
          </a:graphicData>
        </a:graphic>
      </p:graphicFrame>
      <p:sp>
        <p:nvSpPr>
          <p:cNvPr id="5" name="CaixaDeTexto 4">
            <a:extLst>
              <a:ext uri="{FF2B5EF4-FFF2-40B4-BE49-F238E27FC236}">
                <a16:creationId xmlns:a16="http://schemas.microsoft.com/office/drawing/2014/main" id="{E29DC680-28E5-FC4E-3909-1AF3B8E0D08C}"/>
              </a:ext>
            </a:extLst>
          </p:cNvPr>
          <p:cNvSpPr txBox="1"/>
          <p:nvPr/>
        </p:nvSpPr>
        <p:spPr>
          <a:xfrm>
            <a:off x="0" y="6581001"/>
            <a:ext cx="6096000" cy="276999"/>
          </a:xfrm>
          <a:prstGeom prst="rect">
            <a:avLst/>
          </a:prstGeom>
          <a:noFill/>
        </p:spPr>
        <p:txBody>
          <a:bodyPr wrap="square">
            <a:spAutoFit/>
          </a:bodyPr>
          <a:lstStyle/>
          <a:p>
            <a:r>
              <a:rPr lang="pt-BR" sz="1200" dirty="0">
                <a:latin typeface="Roboto" panose="02000000000000000000" pitchFamily="2" charset="0"/>
                <a:ea typeface="Roboto" panose="02000000000000000000" pitchFamily="2" charset="0"/>
                <a:cs typeface="Roboto" panose="02000000000000000000" pitchFamily="2" charset="0"/>
              </a:rPr>
              <a:t>https://</a:t>
            </a:r>
            <a:r>
              <a:rPr lang="pt-BR" sz="1200" dirty="0" err="1">
                <a:latin typeface="Roboto" panose="02000000000000000000" pitchFamily="2" charset="0"/>
                <a:ea typeface="Roboto" panose="02000000000000000000" pitchFamily="2" charset="0"/>
                <a:cs typeface="Roboto" panose="02000000000000000000" pitchFamily="2" charset="0"/>
              </a:rPr>
              <a:t>docs.aws.amazon.com</a:t>
            </a:r>
            <a:r>
              <a:rPr lang="pt-BR" sz="1200" dirty="0">
                <a:latin typeface="Roboto" panose="02000000000000000000" pitchFamily="2" charset="0"/>
                <a:ea typeface="Roboto" panose="02000000000000000000" pitchFamily="2" charset="0"/>
                <a:cs typeface="Roboto" panose="02000000000000000000" pitchFamily="2" charset="0"/>
              </a:rPr>
              <a:t>/</a:t>
            </a:r>
            <a:r>
              <a:rPr lang="pt-BR" sz="1200" dirty="0" err="1">
                <a:latin typeface="Roboto" panose="02000000000000000000" pitchFamily="2" charset="0"/>
                <a:ea typeface="Roboto" panose="02000000000000000000" pitchFamily="2" charset="0"/>
                <a:cs typeface="Roboto" panose="02000000000000000000" pitchFamily="2" charset="0"/>
              </a:rPr>
              <a:t>polly</a:t>
            </a:r>
            <a:r>
              <a:rPr lang="pt-BR" sz="1200" dirty="0">
                <a:latin typeface="Roboto" panose="02000000000000000000" pitchFamily="2" charset="0"/>
                <a:ea typeface="Roboto" panose="02000000000000000000" pitchFamily="2" charset="0"/>
                <a:cs typeface="Roboto" panose="02000000000000000000" pitchFamily="2" charset="0"/>
              </a:rPr>
              <a:t>/</a:t>
            </a:r>
            <a:r>
              <a:rPr lang="pt-BR" sz="1200" dirty="0" err="1">
                <a:latin typeface="Roboto" panose="02000000000000000000" pitchFamily="2" charset="0"/>
                <a:ea typeface="Roboto" panose="02000000000000000000" pitchFamily="2" charset="0"/>
                <a:cs typeface="Roboto" panose="02000000000000000000" pitchFamily="2" charset="0"/>
              </a:rPr>
              <a:t>latest</a:t>
            </a:r>
            <a:r>
              <a:rPr lang="pt-BR" sz="1200" dirty="0">
                <a:latin typeface="Roboto" panose="02000000000000000000" pitchFamily="2" charset="0"/>
                <a:ea typeface="Roboto" panose="02000000000000000000" pitchFamily="2" charset="0"/>
                <a:cs typeface="Roboto" panose="02000000000000000000" pitchFamily="2" charset="0"/>
              </a:rPr>
              <a:t>/dg/</a:t>
            </a:r>
            <a:r>
              <a:rPr lang="pt-BR" sz="1200" dirty="0" err="1">
                <a:latin typeface="Roboto" panose="02000000000000000000" pitchFamily="2" charset="0"/>
                <a:ea typeface="Roboto" panose="02000000000000000000" pitchFamily="2" charset="0"/>
                <a:cs typeface="Roboto" panose="02000000000000000000" pitchFamily="2" charset="0"/>
              </a:rPr>
              <a:t>supportedtags.html</a:t>
            </a:r>
            <a:endParaRPr lang="pt-BR"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50238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6" name="Google Shape;410;p22">
            <a:extLst>
              <a:ext uri="{FF2B5EF4-FFF2-40B4-BE49-F238E27FC236}">
                <a16:creationId xmlns:a16="http://schemas.microsoft.com/office/drawing/2014/main" id="{274B065A-1739-D27F-7BF9-0120BB235167}"/>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AMAZON POLLY</a:t>
            </a:r>
            <a:r>
              <a:rPr lang="pt-BR" sz="2800" dirty="0">
                <a:solidFill>
                  <a:srgbClr val="94A2AC"/>
                </a:solidFill>
                <a:latin typeface="Roboto"/>
                <a:ea typeface="Roboto"/>
                <a:cs typeface="Roboto"/>
                <a:sym typeface="Roboto"/>
              </a:rPr>
              <a:t>: TIPOS DE EXECUÇÃO</a:t>
            </a:r>
            <a:endParaRPr sz="2800" b="1" dirty="0">
              <a:solidFill>
                <a:srgbClr val="E0375F"/>
              </a:solidFill>
              <a:latin typeface="Roboto"/>
              <a:ea typeface="Roboto"/>
              <a:cs typeface="Roboto"/>
              <a:sym typeface="Roboto"/>
            </a:endParaRPr>
          </a:p>
        </p:txBody>
      </p:sp>
      <p:sp>
        <p:nvSpPr>
          <p:cNvPr id="7" name="Google Shape;411;p22">
            <a:extLst>
              <a:ext uri="{FF2B5EF4-FFF2-40B4-BE49-F238E27FC236}">
                <a16:creationId xmlns:a16="http://schemas.microsoft.com/office/drawing/2014/main" id="{7D988AF9-7049-7DD4-6E13-7C8688C50361}"/>
              </a:ext>
            </a:extLst>
          </p:cNvPr>
          <p:cNvSpPr txBox="1"/>
          <p:nvPr/>
        </p:nvSpPr>
        <p:spPr>
          <a:xfrm>
            <a:off x="401822" y="1647382"/>
            <a:ext cx="11563350" cy="175428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Exemplo de utilização, diretamente no Console.</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A </a:t>
            </a:r>
            <a:r>
              <a:rPr lang="pt-BR" sz="1800" dirty="0" err="1">
                <a:solidFill>
                  <a:srgbClr val="94A2AC"/>
                </a:solidFill>
                <a:latin typeface="Roboto"/>
                <a:ea typeface="Roboto"/>
                <a:cs typeface="Roboto"/>
                <a:sym typeface="Roboto"/>
              </a:rPr>
              <a:t>tag</a:t>
            </a:r>
            <a:r>
              <a:rPr lang="pt-BR" sz="1800" dirty="0">
                <a:solidFill>
                  <a:srgbClr val="94A2AC"/>
                </a:solidFill>
                <a:latin typeface="Roboto"/>
                <a:ea typeface="Roboto"/>
                <a:cs typeface="Roboto"/>
                <a:sym typeface="Roboto"/>
              </a:rPr>
              <a:t> “</a:t>
            </a:r>
            <a:r>
              <a:rPr lang="pt-BR" sz="1800" dirty="0" err="1">
                <a:solidFill>
                  <a:srgbClr val="94A2AC"/>
                </a:solidFill>
                <a:latin typeface="Roboto"/>
                <a:ea typeface="Roboto"/>
                <a:cs typeface="Roboto"/>
                <a:sym typeface="Roboto"/>
              </a:rPr>
              <a:t>speak</a:t>
            </a:r>
            <a:r>
              <a:rPr lang="pt-BR" sz="1800" dirty="0">
                <a:solidFill>
                  <a:srgbClr val="94A2AC"/>
                </a:solidFill>
                <a:latin typeface="Roboto"/>
                <a:ea typeface="Roboto"/>
                <a:cs typeface="Roboto"/>
                <a:sym typeface="Roboto"/>
              </a:rPr>
              <a:t>” indica o trecho de fala.</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A </a:t>
            </a:r>
            <a:r>
              <a:rPr lang="pt-BR" sz="1800" dirty="0" err="1">
                <a:solidFill>
                  <a:srgbClr val="94A2AC"/>
                </a:solidFill>
                <a:latin typeface="Roboto"/>
                <a:ea typeface="Roboto"/>
                <a:cs typeface="Roboto"/>
                <a:sym typeface="Roboto"/>
              </a:rPr>
              <a:t>tag</a:t>
            </a:r>
            <a:r>
              <a:rPr lang="pt-BR" sz="1800" dirty="0">
                <a:solidFill>
                  <a:srgbClr val="94A2AC"/>
                </a:solidFill>
                <a:latin typeface="Roboto"/>
                <a:ea typeface="Roboto"/>
                <a:cs typeface="Roboto"/>
                <a:sym typeface="Roboto"/>
              </a:rPr>
              <a:t> “break” indica a pausa na fala e a duração.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tag</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t>
            </a:r>
            <a:r>
              <a:rPr lang="pt-BR" sz="1800" dirty="0">
                <a:solidFill>
                  <a:srgbClr val="94A2AC"/>
                </a:solidFill>
                <a:latin typeface="Roboto"/>
                <a:ea typeface="Roboto"/>
                <a:cs typeface="Roboto"/>
                <a:sym typeface="Roboto"/>
              </a:rPr>
              <a:t>“sub” indica a narração com o significado da sigla ao invés a fala das letras individuais.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tag</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refere-se a efeitos especiais da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o valor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whispered</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indica que a voz falada terá um volume de menor intensidade, como um cochicho.</a:t>
            </a:r>
          </a:p>
        </p:txBody>
      </p:sp>
      <p:sp>
        <p:nvSpPr>
          <p:cNvPr id="8" name="Retângulo 7">
            <a:extLst>
              <a:ext uri="{FF2B5EF4-FFF2-40B4-BE49-F238E27FC236}">
                <a16:creationId xmlns:a16="http://schemas.microsoft.com/office/drawing/2014/main" id="{03C52776-EE68-98AE-6A1C-4344F0B4EDEC}"/>
              </a:ext>
            </a:extLst>
          </p:cNvPr>
          <p:cNvSpPr/>
          <p:nvPr/>
        </p:nvSpPr>
        <p:spPr>
          <a:xfrm>
            <a:off x="401821" y="3623423"/>
            <a:ext cx="11563349" cy="18782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speak</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Boa a noite a todos.&lt;break time="1s"/&gt;Hoje, a aula de Plataformas Cognitivas na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&lt;sub alias="</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fiap</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"&gt;FIAP&lt;/sub&gt; será realizada com o professor Michel.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Espero que tenham uma boa aula!</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&lt;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amazon:effect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name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whispered</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"&gt;"Ah, é uma das minhas disciplinas favoritas!"&lt;/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amazon:effect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speak</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&gt;</a:t>
            </a:r>
          </a:p>
        </p:txBody>
      </p:sp>
      <p:pic>
        <p:nvPicPr>
          <p:cNvPr id="9" name="speech_20230805201015987">
            <a:hlinkClick r:id="" action="ppaction://media"/>
            <a:extLst>
              <a:ext uri="{FF2B5EF4-FFF2-40B4-BE49-F238E27FC236}">
                <a16:creationId xmlns:a16="http://schemas.microsoft.com/office/drawing/2014/main" id="{8A275E61-A453-22C8-CE4B-5B8869B3D5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8779" y="4359347"/>
            <a:ext cx="406400" cy="406400"/>
          </a:xfrm>
          <a:prstGeom prst="rect">
            <a:avLst/>
          </a:prstGeom>
        </p:spPr>
      </p:pic>
    </p:spTree>
    <p:extLst>
      <p:ext uri="{BB962C8B-B14F-4D97-AF65-F5344CB8AC3E}">
        <p14:creationId xmlns:p14="http://schemas.microsoft.com/office/powerpoint/2010/main" val="190168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6" name="Google Shape;410;p22">
            <a:extLst>
              <a:ext uri="{FF2B5EF4-FFF2-40B4-BE49-F238E27FC236}">
                <a16:creationId xmlns:a16="http://schemas.microsoft.com/office/drawing/2014/main" id="{274B065A-1739-D27F-7BF9-0120BB235167}"/>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AMAZON POLLY</a:t>
            </a:r>
            <a:r>
              <a:rPr lang="pt-BR" sz="2800" dirty="0">
                <a:solidFill>
                  <a:srgbClr val="94A2AC"/>
                </a:solidFill>
                <a:latin typeface="Roboto"/>
                <a:ea typeface="Roboto"/>
                <a:cs typeface="Roboto"/>
                <a:sym typeface="Roboto"/>
              </a:rPr>
              <a:t>: TIPOS DE EXECUÇÃO</a:t>
            </a:r>
            <a:endParaRPr sz="2800" b="1" dirty="0">
              <a:solidFill>
                <a:srgbClr val="E0375F"/>
              </a:solidFill>
              <a:latin typeface="Roboto"/>
              <a:ea typeface="Roboto"/>
              <a:cs typeface="Roboto"/>
              <a:sym typeface="Roboto"/>
            </a:endParaRPr>
          </a:p>
        </p:txBody>
      </p:sp>
      <p:sp>
        <p:nvSpPr>
          <p:cNvPr id="2" name="Google Shape;411;p22">
            <a:extLst>
              <a:ext uri="{FF2B5EF4-FFF2-40B4-BE49-F238E27FC236}">
                <a16:creationId xmlns:a16="http://schemas.microsoft.com/office/drawing/2014/main" id="{912E3A06-4B55-7ABC-AA10-9A87990E1215}"/>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Execução por API, padrão.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Google Shape;422;p23">
            <a:extLst>
              <a:ext uri="{FF2B5EF4-FFF2-40B4-BE49-F238E27FC236}">
                <a16:creationId xmlns:a16="http://schemas.microsoft.com/office/drawing/2014/main" id="{64821A8B-AFCB-5960-C197-7F102C1438A1}"/>
              </a:ext>
            </a:extLst>
          </p:cNvPr>
          <p:cNvSpPr/>
          <p:nvPr/>
        </p:nvSpPr>
        <p:spPr>
          <a:xfrm>
            <a:off x="323850" y="1490192"/>
            <a:ext cx="11435759" cy="3754874"/>
          </a:xfrm>
          <a:prstGeom prst="rect">
            <a:avLst/>
          </a:prstGeom>
          <a:solidFill>
            <a:schemeClr val="bg1">
              <a:lumMod val="95000"/>
            </a:schemeClr>
          </a:solidFill>
        </p:spPr>
        <p:txBody>
          <a:bodyPr wrap="square">
            <a:spAutoFi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abrir</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sessão</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 = boto3.Session(</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aws_access_key_id</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=ACCESS_ID,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aws_secret_access_key</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ACCESS_KEY)</a:t>
            </a: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criar</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cliente</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 =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session.client</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polly</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region_name</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a:t>
            </a: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iniciat</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requisição</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para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atividade</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de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geração</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de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áudio</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response =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client.start_speech_synthesis_task</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Engine='neural',</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LanguageCode</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='pt-BR',</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OutputFormat</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='mp3',</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OutputS3BucketName='</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-cognitive-platforms',</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OutputS3KeyPrefix='text-to-audio/',</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Text='</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Olá</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isso</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é um teste de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fala</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do Polly.',</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TextType</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='text',</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VoiceId</a:t>
            </a:r>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='Camila'</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p:txBody>
      </p:sp>
      <p:sp>
        <p:nvSpPr>
          <p:cNvPr id="4" name="CaixaDeTexto 3">
            <a:extLst>
              <a:ext uri="{FF2B5EF4-FFF2-40B4-BE49-F238E27FC236}">
                <a16:creationId xmlns:a16="http://schemas.microsoft.com/office/drawing/2014/main" id="{5716F910-D3B8-7380-AE8B-860DD42CBAAC}"/>
              </a:ext>
            </a:extLst>
          </p:cNvPr>
          <p:cNvSpPr txBox="1"/>
          <p:nvPr/>
        </p:nvSpPr>
        <p:spPr>
          <a:xfrm>
            <a:off x="323850" y="5384892"/>
            <a:ext cx="11435759" cy="1384995"/>
          </a:xfrm>
          <a:prstGeom prst="rect">
            <a:avLst/>
          </a:prstGeom>
          <a:noFill/>
        </p:spPr>
        <p:txBody>
          <a:bodyPr wrap="square">
            <a:sp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dirty="0"/>
              <a:t>{'</a:t>
            </a:r>
            <a:r>
              <a:rPr lang="pt-BR" dirty="0" err="1"/>
              <a:t>ResponseMetadata</a:t>
            </a:r>
            <a:r>
              <a:rPr lang="pt-BR" dirty="0"/>
              <a:t>': {'</a:t>
            </a:r>
            <a:r>
              <a:rPr lang="pt-BR" dirty="0" err="1"/>
              <a:t>RequestId</a:t>
            </a:r>
            <a:r>
              <a:rPr lang="pt-BR" dirty="0"/>
              <a:t>': 'ca50a8b7-5d2e-4062-b09a-eca9835ae3c3', '</a:t>
            </a:r>
            <a:r>
              <a:rPr lang="pt-BR" dirty="0" err="1"/>
              <a:t>HTTPStatusCode</a:t>
            </a:r>
            <a:r>
              <a:rPr lang="pt-BR" dirty="0"/>
              <a:t>': 200, '</a:t>
            </a:r>
            <a:r>
              <a:rPr lang="pt-BR" dirty="0" err="1"/>
              <a:t>HTTPHeaders</a:t>
            </a:r>
            <a:r>
              <a:rPr lang="pt-BR" dirty="0"/>
              <a:t>': {'x-</a:t>
            </a:r>
            <a:r>
              <a:rPr lang="pt-BR" dirty="0" err="1"/>
              <a:t>amzn</a:t>
            </a:r>
            <a:r>
              <a:rPr lang="pt-BR" dirty="0"/>
              <a:t>-</a:t>
            </a:r>
            <a:r>
              <a:rPr lang="pt-BR" dirty="0" err="1"/>
              <a:t>requestid</a:t>
            </a:r>
            <a:r>
              <a:rPr lang="pt-BR" dirty="0"/>
              <a:t>': 'ca50a8b7-5d2e-4062-b09a-eca9835ae3c3', '</a:t>
            </a:r>
            <a:r>
              <a:rPr lang="pt-BR" dirty="0" err="1"/>
              <a:t>content-type</a:t>
            </a:r>
            <a:r>
              <a:rPr lang="pt-BR" dirty="0"/>
              <a:t>': '</a:t>
            </a:r>
            <a:r>
              <a:rPr lang="pt-BR" dirty="0" err="1"/>
              <a:t>application</a:t>
            </a:r>
            <a:r>
              <a:rPr lang="pt-BR" dirty="0"/>
              <a:t>/</a:t>
            </a:r>
            <a:r>
              <a:rPr lang="pt-BR" dirty="0" err="1"/>
              <a:t>json</a:t>
            </a:r>
            <a:r>
              <a:rPr lang="pt-BR" dirty="0"/>
              <a:t>', '</a:t>
            </a:r>
            <a:r>
              <a:rPr lang="pt-BR" dirty="0" err="1"/>
              <a:t>content-length</a:t>
            </a:r>
            <a:r>
              <a:rPr lang="pt-BR" dirty="0"/>
              <a:t>': '527', 'date': 'Sat, 05 </a:t>
            </a:r>
            <a:r>
              <a:rPr lang="pt-BR" dirty="0" err="1"/>
              <a:t>Aug</a:t>
            </a:r>
            <a:r>
              <a:rPr lang="pt-BR" dirty="0"/>
              <a:t> 2023 20:39:30 GMT'}, '</a:t>
            </a:r>
            <a:r>
              <a:rPr lang="pt-BR" dirty="0" err="1"/>
              <a:t>RetryAttempts</a:t>
            </a:r>
            <a:r>
              <a:rPr lang="pt-BR" dirty="0"/>
              <a:t>': 0}, '</a:t>
            </a:r>
            <a:r>
              <a:rPr lang="pt-BR" dirty="0" err="1"/>
              <a:t>SynthesisTask</a:t>
            </a:r>
            <a:r>
              <a:rPr lang="pt-BR" dirty="0"/>
              <a:t>': {'Engine': 'neural', '</a:t>
            </a:r>
            <a:r>
              <a:rPr lang="pt-BR" dirty="0" err="1"/>
              <a:t>TaskId</a:t>
            </a:r>
            <a:r>
              <a:rPr lang="pt-BR" dirty="0"/>
              <a:t>': '3ecf5549-0d86-45e4-9f15-e5e3188d04af', '</a:t>
            </a:r>
            <a:r>
              <a:rPr lang="pt-BR" dirty="0" err="1"/>
              <a:t>TaskStatus</a:t>
            </a:r>
            <a:r>
              <a:rPr lang="pt-BR" dirty="0"/>
              <a:t>': '</a:t>
            </a:r>
            <a:r>
              <a:rPr lang="pt-BR" dirty="0" err="1"/>
              <a:t>scheduled</a:t>
            </a:r>
            <a:r>
              <a:rPr lang="pt-BR" dirty="0"/>
              <a:t>', '</a:t>
            </a:r>
            <a:r>
              <a:rPr lang="pt-BR" dirty="0" err="1"/>
              <a:t>OutputUri</a:t>
            </a:r>
            <a:r>
              <a:rPr lang="pt-BR" dirty="0"/>
              <a:t>': '</a:t>
            </a:r>
            <a:r>
              <a:rPr lang="pt-BR" dirty="0">
                <a:hlinkClick r:id="rId3"/>
              </a:rPr>
              <a:t>https://s3.us-east-1.amazonaws.com/</a:t>
            </a:r>
            <a:r>
              <a:rPr lang="pt-BR" dirty="0" err="1">
                <a:hlinkClick r:id="rId3"/>
              </a:rPr>
              <a:t>fiap-cognitive-platforms</a:t>
            </a:r>
            <a:r>
              <a:rPr lang="pt-BR" dirty="0">
                <a:hlinkClick r:id="rId3"/>
              </a:rPr>
              <a:t>/</a:t>
            </a:r>
            <a:r>
              <a:rPr lang="pt-BR" dirty="0" err="1">
                <a:hlinkClick r:id="rId3"/>
              </a:rPr>
              <a:t>text-to-audio</a:t>
            </a:r>
            <a:r>
              <a:rPr lang="pt-BR" dirty="0">
                <a:hlinkClick r:id="rId3"/>
              </a:rPr>
              <a:t>/.3ecf5549-0d86-45e4-9f15-e5e3188d04af.mp3</a:t>
            </a:r>
            <a:r>
              <a:rPr lang="pt-BR" dirty="0"/>
              <a:t>', '</a:t>
            </a:r>
            <a:r>
              <a:rPr lang="pt-BR" dirty="0" err="1"/>
              <a:t>CreationTime</a:t>
            </a:r>
            <a:r>
              <a:rPr lang="pt-BR" dirty="0"/>
              <a:t>': </a:t>
            </a:r>
            <a:r>
              <a:rPr lang="pt-BR" dirty="0" err="1"/>
              <a:t>datetime.datetime</a:t>
            </a:r>
            <a:r>
              <a:rPr lang="pt-BR" dirty="0"/>
              <a:t>(2023, 8, 5, 20, 39, 31, 287000, </a:t>
            </a:r>
            <a:r>
              <a:rPr lang="pt-BR" dirty="0" err="1"/>
              <a:t>tzinfo</a:t>
            </a:r>
            <a:r>
              <a:rPr lang="pt-BR" dirty="0"/>
              <a:t>=</a:t>
            </a:r>
            <a:r>
              <a:rPr lang="pt-BR" dirty="0" err="1"/>
              <a:t>tzlocal</a:t>
            </a:r>
            <a:r>
              <a:rPr lang="pt-BR" dirty="0"/>
              <a:t>()), '</a:t>
            </a:r>
            <a:r>
              <a:rPr lang="pt-BR" dirty="0" err="1"/>
              <a:t>RequestCharacters</a:t>
            </a:r>
            <a:r>
              <a:rPr lang="pt-BR" dirty="0"/>
              <a:t>': 38, '</a:t>
            </a:r>
            <a:r>
              <a:rPr lang="pt-BR" dirty="0" err="1"/>
              <a:t>OutputFormat</a:t>
            </a:r>
            <a:r>
              <a:rPr lang="pt-BR" dirty="0"/>
              <a:t>': 'mp3', '</a:t>
            </a:r>
            <a:r>
              <a:rPr lang="pt-BR" dirty="0" err="1"/>
              <a:t>TextType</a:t>
            </a:r>
            <a:r>
              <a:rPr lang="pt-BR" dirty="0"/>
              <a:t>': '</a:t>
            </a:r>
            <a:r>
              <a:rPr lang="pt-BR" dirty="0" err="1"/>
              <a:t>text</a:t>
            </a:r>
            <a:r>
              <a:rPr lang="pt-BR" dirty="0"/>
              <a:t>', '</a:t>
            </a:r>
            <a:r>
              <a:rPr lang="pt-BR" dirty="0" err="1"/>
              <a:t>VoiceId</a:t>
            </a:r>
            <a:r>
              <a:rPr lang="pt-BR" dirty="0"/>
              <a:t>': 'Camila', '</a:t>
            </a:r>
            <a:r>
              <a:rPr lang="pt-BR" dirty="0" err="1"/>
              <a:t>LanguageCode</a:t>
            </a:r>
            <a:r>
              <a:rPr lang="pt-BR" dirty="0"/>
              <a:t>': '</a:t>
            </a:r>
            <a:r>
              <a:rPr lang="pt-BR" dirty="0" err="1"/>
              <a:t>pt</a:t>
            </a:r>
            <a:r>
              <a:rPr lang="pt-BR" dirty="0"/>
              <a:t>-BR'}}</a:t>
            </a:r>
          </a:p>
        </p:txBody>
      </p:sp>
      <p:sp>
        <p:nvSpPr>
          <p:cNvPr id="5" name="Retângulo 4">
            <a:extLst>
              <a:ext uri="{FF2B5EF4-FFF2-40B4-BE49-F238E27FC236}">
                <a16:creationId xmlns:a16="http://schemas.microsoft.com/office/drawing/2014/main" id="{26ED76EB-FD98-FF6D-23CC-3923B4E16313}"/>
              </a:ext>
            </a:extLst>
          </p:cNvPr>
          <p:cNvSpPr/>
          <p:nvPr/>
        </p:nvSpPr>
        <p:spPr>
          <a:xfrm>
            <a:off x="8369688" y="3537750"/>
            <a:ext cx="3389921" cy="869500"/>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Resultado armazenado no S3</a:t>
            </a:r>
          </a:p>
        </p:txBody>
      </p:sp>
    </p:spTree>
    <p:extLst>
      <p:ext uri="{BB962C8B-B14F-4D97-AF65-F5344CB8AC3E}">
        <p14:creationId xmlns:p14="http://schemas.microsoft.com/office/powerpoint/2010/main" val="170670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6" name="Google Shape;410;p22">
            <a:extLst>
              <a:ext uri="{FF2B5EF4-FFF2-40B4-BE49-F238E27FC236}">
                <a16:creationId xmlns:a16="http://schemas.microsoft.com/office/drawing/2014/main" id="{274B065A-1739-D27F-7BF9-0120BB235167}"/>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AMAZON POLLY</a:t>
            </a:r>
            <a:r>
              <a:rPr lang="pt-BR" sz="2800" dirty="0">
                <a:solidFill>
                  <a:srgbClr val="94A2AC"/>
                </a:solidFill>
                <a:latin typeface="Roboto"/>
                <a:ea typeface="Roboto"/>
                <a:cs typeface="Roboto"/>
                <a:sym typeface="Roboto"/>
              </a:rPr>
              <a:t>: TIPOS DE EXECUÇÃO</a:t>
            </a:r>
            <a:endParaRPr sz="2800" b="1" dirty="0">
              <a:solidFill>
                <a:srgbClr val="E0375F"/>
              </a:solidFill>
              <a:latin typeface="Roboto"/>
              <a:ea typeface="Roboto"/>
              <a:cs typeface="Roboto"/>
              <a:sym typeface="Roboto"/>
            </a:endParaRPr>
          </a:p>
        </p:txBody>
      </p:sp>
      <p:sp>
        <p:nvSpPr>
          <p:cNvPr id="2" name="Google Shape;411;p22">
            <a:extLst>
              <a:ext uri="{FF2B5EF4-FFF2-40B4-BE49-F238E27FC236}">
                <a16:creationId xmlns:a16="http://schemas.microsoft.com/office/drawing/2014/main" id="{912E3A06-4B55-7ABC-AA10-9A87990E1215}"/>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lang="pt-BR" sz="1800" dirty="0">
                <a:solidFill>
                  <a:srgbClr val="94A2AC"/>
                </a:solidFill>
                <a:latin typeface="Roboto"/>
                <a:ea typeface="Roboto"/>
                <a:cs typeface="Roboto"/>
                <a:sym typeface="Roboto"/>
              </a:rPr>
              <a:t>Execução por API, utilizando SSML.</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Google Shape;422;p23">
            <a:extLst>
              <a:ext uri="{FF2B5EF4-FFF2-40B4-BE49-F238E27FC236}">
                <a16:creationId xmlns:a16="http://schemas.microsoft.com/office/drawing/2014/main" id="{64821A8B-AFCB-5960-C197-7F102C1438A1}"/>
              </a:ext>
            </a:extLst>
          </p:cNvPr>
          <p:cNvSpPr/>
          <p:nvPr/>
        </p:nvSpPr>
        <p:spPr>
          <a:xfrm>
            <a:off x="323850" y="1490192"/>
            <a:ext cx="11435759" cy="3785652"/>
          </a:xfrm>
          <a:prstGeom prst="rect">
            <a:avLst/>
          </a:prstGeom>
          <a:solidFill>
            <a:schemeClr val="bg1">
              <a:lumMod val="95000"/>
            </a:schemeClr>
          </a:solidFill>
        </p:spPr>
        <p:txBody>
          <a:bodyPr wrap="square">
            <a:spAutoFit/>
          </a:bodyPr>
          <a:lstStyle/>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 = boto3.Session(</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aws_access_key_id</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=ACCESS_ID,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aws_secret_access_key</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ACCESS_KEY)</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 =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session.client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polly</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region_name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a:t>
            </a:r>
          </a:p>
          <a:p>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texto_ssml</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&lt;speak&gt;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Boa a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noite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todos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.&lt;break time="1s"/&gt;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Hoje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 aula de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Plataformas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Cognitivas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na</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&lt;sub alias="</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"&gt;FIAP&lt;/sub&gt;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será</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realizada</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com o professor Michel.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Espero que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tenham</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uma</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boa aula!</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&lt;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amazon:effect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name="whispered"&gt;"Ah, é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uma</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das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minhas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disciplinas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favoritas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!"&lt;/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amazon:effect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&gt;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&lt;/speak&gt;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response =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client.start_speech_synthesis_task</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Engine='neural',</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LanguageCode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='pt-BR',</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OutputFormat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='mp3',</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OutputS3BucketName='</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-cognitive-platforms',</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OutputS3KeyPrefix='text-to-audio/',</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Text=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texto_ssml</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TextType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ssml</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VoiceId</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='Camila'</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p:txBody>
      </p:sp>
      <p:sp>
        <p:nvSpPr>
          <p:cNvPr id="4" name="CaixaDeTexto 3">
            <a:extLst>
              <a:ext uri="{FF2B5EF4-FFF2-40B4-BE49-F238E27FC236}">
                <a16:creationId xmlns:a16="http://schemas.microsoft.com/office/drawing/2014/main" id="{5716F910-D3B8-7380-AE8B-860DD42CBAAC}"/>
              </a:ext>
            </a:extLst>
          </p:cNvPr>
          <p:cNvSpPr txBox="1"/>
          <p:nvPr/>
        </p:nvSpPr>
        <p:spPr>
          <a:xfrm>
            <a:off x="323849" y="5367808"/>
            <a:ext cx="11435759" cy="1280081"/>
          </a:xfrm>
          <a:prstGeom prst="rect">
            <a:avLst/>
          </a:prstGeom>
          <a:noFill/>
        </p:spPr>
        <p:txBody>
          <a:bodyPr wrap="square">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sz="1200" dirty="0"/>
              <a:t>{'</a:t>
            </a:r>
            <a:r>
              <a:rPr lang="pt-BR" sz="1200" dirty="0" err="1"/>
              <a:t>ResponseMetadata</a:t>
            </a:r>
            <a:r>
              <a:rPr lang="pt-BR" sz="1200" dirty="0"/>
              <a:t>': {'</a:t>
            </a:r>
            <a:r>
              <a:rPr lang="pt-BR" sz="1200" dirty="0" err="1"/>
              <a:t>RequestId</a:t>
            </a:r>
            <a:r>
              <a:rPr lang="pt-BR" sz="1200" dirty="0"/>
              <a:t>': '9caee327-9c6d-4500-b86b-8c8efd12a3e7',  '</a:t>
            </a:r>
            <a:r>
              <a:rPr lang="pt-BR" sz="1200" dirty="0" err="1"/>
              <a:t>HTTPStatusCode</a:t>
            </a:r>
            <a:r>
              <a:rPr lang="pt-BR" sz="1200" dirty="0"/>
              <a:t>': 200,   '</a:t>
            </a:r>
            <a:r>
              <a:rPr lang="pt-BR" sz="1200" dirty="0" err="1"/>
              <a:t>HTTPHeaders</a:t>
            </a:r>
            <a:r>
              <a:rPr lang="pt-BR" sz="1200" dirty="0"/>
              <a:t>': {'x-</a:t>
            </a:r>
            <a:r>
              <a:rPr lang="pt-BR" sz="1200" dirty="0" err="1"/>
              <a:t>amzn</a:t>
            </a:r>
            <a:r>
              <a:rPr lang="pt-BR" sz="1200" dirty="0"/>
              <a:t>-</a:t>
            </a:r>
            <a:r>
              <a:rPr lang="pt-BR" sz="1200" dirty="0" err="1"/>
              <a:t>requestid</a:t>
            </a:r>
            <a:r>
              <a:rPr lang="pt-BR" sz="1200" dirty="0"/>
              <a:t>': '9caee327-9c6d-4500-b86b-8c8efd12a3e7’,    '</a:t>
            </a:r>
            <a:r>
              <a:rPr lang="pt-BR" sz="1200" dirty="0" err="1"/>
              <a:t>content-type</a:t>
            </a:r>
            <a:r>
              <a:rPr lang="pt-BR" sz="1200" dirty="0"/>
              <a:t>': '</a:t>
            </a:r>
            <a:r>
              <a:rPr lang="pt-BR" sz="1200" dirty="0" err="1"/>
              <a:t>application</a:t>
            </a:r>
            <a:r>
              <a:rPr lang="pt-BR" sz="1200" dirty="0"/>
              <a:t>/</a:t>
            </a:r>
            <a:r>
              <a:rPr lang="pt-BR" sz="1200" dirty="0" err="1"/>
              <a:t>json</a:t>
            </a:r>
            <a:r>
              <a:rPr lang="pt-BR" sz="1200" dirty="0"/>
              <a:t>’,    '</a:t>
            </a:r>
            <a:r>
              <a:rPr lang="pt-BR" sz="1200" dirty="0" err="1"/>
              <a:t>content-length</a:t>
            </a:r>
            <a:r>
              <a:rPr lang="pt-BR" sz="1200" dirty="0"/>
              <a:t>': '528’,    'date': 'Mon, 07 </a:t>
            </a:r>
            <a:r>
              <a:rPr lang="pt-BR" sz="1200" dirty="0" err="1"/>
              <a:t>Aug</a:t>
            </a:r>
            <a:r>
              <a:rPr lang="pt-BR" sz="1200" dirty="0"/>
              <a:t> 2023 00:56:20 GMT’},   '</a:t>
            </a:r>
            <a:r>
              <a:rPr lang="pt-BR" sz="1200" dirty="0" err="1"/>
              <a:t>RetryAttempts</a:t>
            </a:r>
            <a:r>
              <a:rPr lang="pt-BR" sz="1200" dirty="0"/>
              <a:t>': 0},  '</a:t>
            </a:r>
            <a:r>
              <a:rPr lang="pt-BR" sz="1200" dirty="0" err="1"/>
              <a:t>SynthesisTask</a:t>
            </a:r>
            <a:r>
              <a:rPr lang="pt-BR" sz="1200" dirty="0"/>
              <a:t>': {'Engine': 'neural’,   '</a:t>
            </a:r>
            <a:r>
              <a:rPr lang="pt-BR" sz="1200" dirty="0" err="1"/>
              <a:t>TaskId</a:t>
            </a:r>
            <a:r>
              <a:rPr lang="pt-BR" sz="1200" dirty="0"/>
              <a:t>': '61eedc2b-425a-4c67-8d8d-25ff6ff0765b’,   '</a:t>
            </a:r>
            <a:r>
              <a:rPr lang="pt-BR" sz="1200" dirty="0" err="1"/>
              <a:t>TaskStatus</a:t>
            </a:r>
            <a:r>
              <a:rPr lang="pt-BR" sz="1200" dirty="0"/>
              <a:t>': '</a:t>
            </a:r>
            <a:r>
              <a:rPr lang="pt-BR" sz="1200" dirty="0" err="1"/>
              <a:t>scheduled</a:t>
            </a:r>
            <a:r>
              <a:rPr lang="pt-BR" sz="1200" dirty="0"/>
              <a:t>’,   '</a:t>
            </a:r>
            <a:r>
              <a:rPr lang="pt-BR" sz="1200" dirty="0" err="1"/>
              <a:t>OutputUri</a:t>
            </a:r>
            <a:r>
              <a:rPr lang="pt-BR" sz="1200" dirty="0"/>
              <a:t>': 'https://s3.us-east-1.amazonaws.com/</a:t>
            </a:r>
            <a:r>
              <a:rPr lang="pt-BR" sz="1200" dirty="0" err="1"/>
              <a:t>fiap-cognitive-platforms</a:t>
            </a:r>
            <a:r>
              <a:rPr lang="pt-BR" sz="1200" dirty="0"/>
              <a:t>/</a:t>
            </a:r>
            <a:r>
              <a:rPr lang="pt-BR" sz="1200" dirty="0" err="1"/>
              <a:t>text-to-audio</a:t>
            </a:r>
            <a:r>
              <a:rPr lang="pt-BR" sz="1200" dirty="0"/>
              <a:t>/.61eedc2b-425a-4c67-8d8d-25ff6ff0765b.mp3’,   '</a:t>
            </a:r>
            <a:r>
              <a:rPr lang="pt-BR" sz="1200" dirty="0" err="1"/>
              <a:t>CreationTime</a:t>
            </a:r>
            <a:r>
              <a:rPr lang="pt-BR" sz="1200" dirty="0"/>
              <a:t>': </a:t>
            </a:r>
            <a:r>
              <a:rPr lang="pt-BR" sz="1200" dirty="0" err="1"/>
              <a:t>datetime.datetime</a:t>
            </a:r>
            <a:r>
              <a:rPr lang="pt-BR" sz="1200" dirty="0"/>
              <a:t>(2023, 8, 7, 0, 56, 20, 744000, </a:t>
            </a:r>
            <a:r>
              <a:rPr lang="pt-BR" sz="1200" dirty="0" err="1"/>
              <a:t>tzinfo</a:t>
            </a:r>
            <a:r>
              <a:rPr lang="pt-BR" sz="1200" dirty="0"/>
              <a:t>=</a:t>
            </a:r>
            <a:r>
              <a:rPr lang="pt-BR" sz="1200" dirty="0" err="1"/>
              <a:t>tzlocal</a:t>
            </a:r>
            <a:r>
              <a:rPr lang="pt-BR" sz="1200" dirty="0"/>
              <a:t>()),</a:t>
            </a:r>
          </a:p>
          <a:p>
            <a:r>
              <a:rPr lang="pt-BR" sz="1200" dirty="0"/>
              <a:t>  '</a:t>
            </a:r>
            <a:r>
              <a:rPr lang="pt-BR" sz="1200" dirty="0" err="1"/>
              <a:t>RequestCharacters</a:t>
            </a:r>
            <a:r>
              <a:rPr lang="pt-BR" sz="1200" dirty="0"/>
              <a:t>': 184,   '</a:t>
            </a:r>
            <a:r>
              <a:rPr lang="pt-BR" sz="1200" dirty="0" err="1"/>
              <a:t>OutputFormat</a:t>
            </a:r>
            <a:r>
              <a:rPr lang="pt-BR" sz="1200" dirty="0"/>
              <a:t>': 'mp3’,   '</a:t>
            </a:r>
            <a:r>
              <a:rPr lang="pt-BR" sz="1200" dirty="0" err="1"/>
              <a:t>TextType</a:t>
            </a:r>
            <a:r>
              <a:rPr lang="pt-BR" sz="1200" dirty="0"/>
              <a:t>': '</a:t>
            </a:r>
            <a:r>
              <a:rPr lang="pt-BR" sz="1200" dirty="0" err="1"/>
              <a:t>ssml</a:t>
            </a:r>
            <a:r>
              <a:rPr lang="pt-BR" sz="1200" dirty="0"/>
              <a:t>’,   '</a:t>
            </a:r>
            <a:r>
              <a:rPr lang="pt-BR" sz="1200" dirty="0" err="1"/>
              <a:t>VoiceId</a:t>
            </a:r>
            <a:r>
              <a:rPr lang="pt-BR" sz="1200" dirty="0"/>
              <a:t>': 'Camila',</a:t>
            </a:r>
          </a:p>
          <a:p>
            <a:r>
              <a:rPr lang="pt-BR" sz="1200" dirty="0"/>
              <a:t>  '</a:t>
            </a:r>
            <a:r>
              <a:rPr lang="pt-BR" sz="1200" dirty="0" err="1"/>
              <a:t>LanguageCode</a:t>
            </a:r>
            <a:r>
              <a:rPr lang="pt-BR" sz="1200" dirty="0"/>
              <a:t>': '</a:t>
            </a:r>
            <a:r>
              <a:rPr lang="pt-BR" sz="1200" dirty="0" err="1"/>
              <a:t>pt</a:t>
            </a:r>
            <a:r>
              <a:rPr lang="pt-BR" sz="1200" dirty="0"/>
              <a:t>-BR'}}</a:t>
            </a:r>
          </a:p>
        </p:txBody>
      </p:sp>
      <p:sp>
        <p:nvSpPr>
          <p:cNvPr id="7" name="Retângulo 6">
            <a:extLst>
              <a:ext uri="{FF2B5EF4-FFF2-40B4-BE49-F238E27FC236}">
                <a16:creationId xmlns:a16="http://schemas.microsoft.com/office/drawing/2014/main" id="{D1EF3F5D-D69A-4269-2642-2CAAAA972E87}"/>
              </a:ext>
            </a:extLst>
          </p:cNvPr>
          <p:cNvSpPr/>
          <p:nvPr/>
        </p:nvSpPr>
        <p:spPr>
          <a:xfrm>
            <a:off x="8369687" y="3672429"/>
            <a:ext cx="3389921" cy="869500"/>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Resultado armazenado no S3</a:t>
            </a:r>
          </a:p>
        </p:txBody>
      </p:sp>
    </p:spTree>
    <p:extLst>
      <p:ext uri="{BB962C8B-B14F-4D97-AF65-F5344CB8AC3E}">
        <p14:creationId xmlns:p14="http://schemas.microsoft.com/office/powerpoint/2010/main" val="107374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24"/>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CLOUD API:</a:t>
            </a:r>
            <a:r>
              <a:rPr lang="pt-BR" sz="2800" dirty="0">
                <a:solidFill>
                  <a:schemeClr val="dk1"/>
                </a:solidFill>
                <a:latin typeface="Roboto"/>
                <a:ea typeface="Roboto"/>
                <a:cs typeface="Roboto"/>
                <a:sym typeface="Roboto"/>
              </a:rPr>
              <a:t> </a:t>
            </a:r>
            <a:r>
              <a:rPr lang="pt-BR" sz="2800" b="1" dirty="0">
                <a:solidFill>
                  <a:srgbClr val="E0375F"/>
                </a:solidFill>
                <a:latin typeface="Roboto"/>
                <a:ea typeface="Roboto"/>
                <a:cs typeface="Roboto"/>
                <a:sym typeface="Roboto"/>
              </a:rPr>
              <a:t>AMAZON TRANSCRIBE</a:t>
            </a:r>
            <a:endParaRPr sz="2800" dirty="0">
              <a:solidFill>
                <a:srgbClr val="E0375F"/>
              </a:solidFill>
              <a:latin typeface="Roboto"/>
              <a:ea typeface="Roboto"/>
              <a:cs typeface="Roboto"/>
              <a:sym typeface="Roboto"/>
            </a:endParaRPr>
          </a:p>
        </p:txBody>
      </p:sp>
      <p:sp>
        <p:nvSpPr>
          <p:cNvPr id="433" name="Google Shape;433;p24"/>
          <p:cNvSpPr txBox="1"/>
          <p:nvPr/>
        </p:nvSpPr>
        <p:spPr>
          <a:xfrm>
            <a:off x="323850" y="981075"/>
            <a:ext cx="11563350"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Serviço dedicado a transcrever voz em texto, a partir de arquivos MP3 (comporta outros formatos).</a:t>
            </a: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Capaz de identificar automaticamente o idioma como também os narradores, quando há mais do que um.</a:t>
            </a: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Permite que seja criado modelo customizado a partir de textos e gravações específicas, apesar do modelo padrão ter excelentes resultados.</a:t>
            </a:r>
            <a:endParaRPr dirty="0"/>
          </a:p>
        </p:txBody>
      </p:sp>
      <p:sp>
        <p:nvSpPr>
          <p:cNvPr id="2" name="Retângulo 1">
            <a:extLst>
              <a:ext uri="{FF2B5EF4-FFF2-40B4-BE49-F238E27FC236}">
                <a16:creationId xmlns:a16="http://schemas.microsoft.com/office/drawing/2014/main" id="{E9E8EAD4-7E15-3648-C5E9-C81B80CA1DEF}"/>
              </a:ext>
            </a:extLst>
          </p:cNvPr>
          <p:cNvSpPr/>
          <p:nvPr/>
        </p:nvSpPr>
        <p:spPr>
          <a:xfrm>
            <a:off x="4621268" y="3318533"/>
            <a:ext cx="2949464" cy="869500"/>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1800" dirty="0">
                <a:solidFill>
                  <a:srgbClr val="FFFFFF"/>
                </a:solidFill>
                <a:latin typeface="Roboto" panose="02000000000000000000" pitchFamily="2" charset="0"/>
                <a:ea typeface="Roboto" panose="02000000000000000000" pitchFamily="2" charset="0"/>
                <a:cs typeface="Roboto" panose="02000000000000000000" pitchFamily="2" charset="0"/>
              </a:rPr>
              <a:t>TRANSCRIBE JOB</a:t>
            </a:r>
            <a:endPar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 name="Retângulo 2">
            <a:extLst>
              <a:ext uri="{FF2B5EF4-FFF2-40B4-BE49-F238E27FC236}">
                <a16:creationId xmlns:a16="http://schemas.microsoft.com/office/drawing/2014/main" id="{C2A2FB70-E8F3-987D-C4C4-68C10AF6CCA6}"/>
              </a:ext>
            </a:extLst>
          </p:cNvPr>
          <p:cNvSpPr/>
          <p:nvPr/>
        </p:nvSpPr>
        <p:spPr>
          <a:xfrm>
            <a:off x="645910" y="3318533"/>
            <a:ext cx="2949464" cy="869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1800" dirty="0">
                <a:solidFill>
                  <a:srgbClr val="FFFFFF"/>
                </a:solidFill>
                <a:latin typeface="Roboto" panose="02000000000000000000" pitchFamily="2" charset="0"/>
                <a:ea typeface="Roboto" panose="02000000000000000000" pitchFamily="2" charset="0"/>
                <a:cs typeface="Roboto" panose="02000000000000000000" pitchFamily="2" charset="0"/>
              </a:rPr>
              <a:t>ARQUIVO DE AÚDIO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1800" dirty="0">
                <a:solidFill>
                  <a:srgbClr val="FFFFFF"/>
                </a:solidFill>
                <a:latin typeface="Roboto" panose="02000000000000000000" pitchFamily="2" charset="0"/>
                <a:ea typeface="Roboto" panose="02000000000000000000" pitchFamily="2" charset="0"/>
                <a:cs typeface="Roboto" panose="02000000000000000000" pitchFamily="2" charset="0"/>
              </a:rPr>
              <a:t>S3</a:t>
            </a:r>
            <a:endPar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 name="Retângulo 3">
            <a:extLst>
              <a:ext uri="{FF2B5EF4-FFF2-40B4-BE49-F238E27FC236}">
                <a16:creationId xmlns:a16="http://schemas.microsoft.com/office/drawing/2014/main" id="{182FFA16-5845-BA34-155F-0085FDD09771}"/>
              </a:ext>
            </a:extLst>
          </p:cNvPr>
          <p:cNvSpPr/>
          <p:nvPr/>
        </p:nvSpPr>
        <p:spPr>
          <a:xfrm>
            <a:off x="8596626" y="3318533"/>
            <a:ext cx="2949464" cy="869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1800" dirty="0">
                <a:solidFill>
                  <a:srgbClr val="FFFFFF"/>
                </a:solidFill>
                <a:latin typeface="Roboto" panose="02000000000000000000" pitchFamily="2" charset="0"/>
                <a:ea typeface="Roboto" panose="02000000000000000000" pitchFamily="2" charset="0"/>
                <a:cs typeface="Roboto" panose="02000000000000000000" pitchFamily="2" charset="0"/>
              </a:rPr>
              <a:t>TRANSCRIÇÃO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1800" dirty="0">
                <a:solidFill>
                  <a:srgbClr val="FFFFFF"/>
                </a:solidFill>
                <a:latin typeface="Roboto" panose="02000000000000000000" pitchFamily="2" charset="0"/>
                <a:ea typeface="Roboto" panose="02000000000000000000" pitchFamily="2" charset="0"/>
                <a:cs typeface="Roboto" panose="02000000000000000000" pitchFamily="2" charset="0"/>
              </a:rPr>
              <a:t>S3</a:t>
            </a:r>
            <a:endParaRPr kumimoji="0" lang="pt-BR"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cxnSp>
        <p:nvCxnSpPr>
          <p:cNvPr id="5" name="Conector de Seta Reta 8">
            <a:extLst>
              <a:ext uri="{FF2B5EF4-FFF2-40B4-BE49-F238E27FC236}">
                <a16:creationId xmlns:a16="http://schemas.microsoft.com/office/drawing/2014/main" id="{41B4F32C-ED10-54B8-A61E-7F02DB29954B}"/>
              </a:ext>
            </a:extLst>
          </p:cNvPr>
          <p:cNvCxnSpPr>
            <a:cxnSpLocks/>
            <a:stCxn id="3" idx="3"/>
            <a:endCxn id="2" idx="1"/>
          </p:cNvCxnSpPr>
          <p:nvPr/>
        </p:nvCxnSpPr>
        <p:spPr>
          <a:xfrm>
            <a:off x="3595374" y="3753283"/>
            <a:ext cx="102589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8">
            <a:extLst>
              <a:ext uri="{FF2B5EF4-FFF2-40B4-BE49-F238E27FC236}">
                <a16:creationId xmlns:a16="http://schemas.microsoft.com/office/drawing/2014/main" id="{D293E551-F5C0-8CF4-2EFD-DAD9B3D7CA66}"/>
              </a:ext>
            </a:extLst>
          </p:cNvPr>
          <p:cNvCxnSpPr>
            <a:cxnSpLocks/>
            <a:stCxn id="2" idx="3"/>
            <a:endCxn id="4" idx="1"/>
          </p:cNvCxnSpPr>
          <p:nvPr/>
        </p:nvCxnSpPr>
        <p:spPr>
          <a:xfrm>
            <a:off x="7570732" y="3753283"/>
            <a:ext cx="102589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2D73787D-6AE6-A883-B5FD-9C5FCF6975D1}"/>
              </a:ext>
            </a:extLst>
          </p:cNvPr>
          <p:cNvSpPr txBox="1"/>
          <p:nvPr/>
        </p:nvSpPr>
        <p:spPr>
          <a:xfrm>
            <a:off x="645911" y="4432954"/>
            <a:ext cx="2949463" cy="73862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400" dirty="0"/>
              <a:t>Utiliza os seguintes formatos: </a:t>
            </a:r>
          </a:p>
          <a:p>
            <a:r>
              <a:rPr lang="pt-BR" sz="1400" dirty="0"/>
              <a:t>MP3, MP4, WAV, FLAC, OGG, AMR, WEBM</a:t>
            </a:r>
          </a:p>
        </p:txBody>
      </p:sp>
      <p:sp>
        <p:nvSpPr>
          <p:cNvPr id="13" name="CaixaDeTexto 12">
            <a:extLst>
              <a:ext uri="{FF2B5EF4-FFF2-40B4-BE49-F238E27FC236}">
                <a16:creationId xmlns:a16="http://schemas.microsoft.com/office/drawing/2014/main" id="{4D4A6A4B-B9C1-DCA8-123C-8D28967A7B30}"/>
              </a:ext>
            </a:extLst>
          </p:cNvPr>
          <p:cNvSpPr txBox="1"/>
          <p:nvPr/>
        </p:nvSpPr>
        <p:spPr>
          <a:xfrm>
            <a:off x="4630793" y="4432954"/>
            <a:ext cx="2949463" cy="73862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400" dirty="0"/>
              <a:t>Serviço de execução com Role com permissões de ler e escrever no S3</a:t>
            </a:r>
          </a:p>
        </p:txBody>
      </p:sp>
      <p:sp>
        <p:nvSpPr>
          <p:cNvPr id="14" name="CaixaDeTexto 13">
            <a:extLst>
              <a:ext uri="{FF2B5EF4-FFF2-40B4-BE49-F238E27FC236}">
                <a16:creationId xmlns:a16="http://schemas.microsoft.com/office/drawing/2014/main" id="{A3B9546B-67E7-F613-1436-A03D7F679A2D}"/>
              </a:ext>
            </a:extLst>
          </p:cNvPr>
          <p:cNvSpPr txBox="1"/>
          <p:nvPr/>
        </p:nvSpPr>
        <p:spPr>
          <a:xfrm>
            <a:off x="8596626" y="4432953"/>
            <a:ext cx="2949463" cy="116951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400" dirty="0"/>
              <a:t>Resultados no formato SRT, VTT e JSON.</a:t>
            </a:r>
          </a:p>
          <a:p>
            <a:r>
              <a:rPr lang="pt-BR" sz="1400" dirty="0"/>
              <a:t>No formato JSON indica os trechos baseados no tempo de cada narrador.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24"/>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AMAZON TRANSCRIBE</a:t>
            </a:r>
            <a:r>
              <a:rPr lang="pt-BR" sz="2800" dirty="0">
                <a:solidFill>
                  <a:srgbClr val="94A2AC"/>
                </a:solidFill>
                <a:latin typeface="Roboto"/>
                <a:ea typeface="Roboto"/>
                <a:cs typeface="Roboto"/>
                <a:sym typeface="Roboto"/>
              </a:rPr>
              <a:t>: EXECUÇÃO DA API</a:t>
            </a:r>
            <a:endParaRPr sz="2800" dirty="0">
              <a:solidFill>
                <a:srgbClr val="E0375F"/>
              </a:solidFill>
              <a:latin typeface="Roboto"/>
              <a:ea typeface="Roboto"/>
              <a:cs typeface="Roboto"/>
              <a:sym typeface="Roboto"/>
            </a:endParaRPr>
          </a:p>
        </p:txBody>
      </p:sp>
      <p:sp>
        <p:nvSpPr>
          <p:cNvPr id="433" name="Google Shape;433;p24"/>
          <p:cNvSpPr txBox="1"/>
          <p:nvPr/>
        </p:nvSpPr>
        <p:spPr>
          <a:xfrm>
            <a:off x="7598734" y="1619028"/>
            <a:ext cx="4312850" cy="47089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Cada transcrição é um batch </a:t>
            </a:r>
            <a:r>
              <a:rPr lang="pt-BR" sz="1800" dirty="0" err="1">
                <a:solidFill>
                  <a:srgbClr val="94A2AC"/>
                </a:solidFill>
                <a:latin typeface="Roboto"/>
                <a:ea typeface="Roboto"/>
                <a:cs typeface="Roboto"/>
                <a:sym typeface="Roboto"/>
              </a:rPr>
              <a:t>job</a:t>
            </a:r>
            <a:r>
              <a:rPr lang="pt-BR" sz="1800" dirty="0">
                <a:solidFill>
                  <a:srgbClr val="94A2AC"/>
                </a:solidFill>
                <a:latin typeface="Roboto"/>
                <a:ea typeface="Roboto"/>
                <a:cs typeface="Roboto"/>
                <a:sym typeface="Roboto"/>
              </a:rPr>
              <a:t> que leva alguns minutos para a atividade, ou seja, é um processamento assíncrono.</a:t>
            </a:r>
          </a:p>
          <a:p>
            <a:pPr marL="0" marR="0" lvl="0" indent="0" algn="just" rtl="0">
              <a:spcBef>
                <a:spcPts val="0"/>
              </a:spcBef>
              <a:spcAft>
                <a:spcPts val="0"/>
              </a:spcAft>
              <a:buClr>
                <a:srgbClr val="94A2AC"/>
              </a:buClr>
              <a:buSzPts val="20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Detalhes como idioma de transcrição e  número de narradores ajudam na atividade e diminuem potenciais falhas no processo.</a:t>
            </a:r>
          </a:p>
          <a:p>
            <a:pPr marL="0" marR="0" lvl="0" indent="0" algn="just" rtl="0">
              <a:spcBef>
                <a:spcPts val="0"/>
              </a:spcBef>
              <a:spcAft>
                <a:spcPts val="0"/>
              </a:spcAft>
              <a:buClr>
                <a:srgbClr val="94A2AC"/>
              </a:buClr>
              <a:buSzPts val="20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O </a:t>
            </a:r>
            <a:r>
              <a:rPr lang="pt-BR" sz="1800" dirty="0" err="1">
                <a:solidFill>
                  <a:srgbClr val="94A2AC"/>
                </a:solidFill>
                <a:latin typeface="Roboto"/>
                <a:ea typeface="Roboto"/>
                <a:cs typeface="Roboto"/>
                <a:sym typeface="Roboto"/>
              </a:rPr>
              <a:t>DataAccessRoleArn</a:t>
            </a:r>
            <a:r>
              <a:rPr lang="pt-BR" sz="1800" dirty="0">
                <a:solidFill>
                  <a:srgbClr val="94A2AC"/>
                </a:solidFill>
                <a:latin typeface="Roboto"/>
                <a:ea typeface="Roboto"/>
                <a:cs typeface="Roboto"/>
                <a:sym typeface="Roboto"/>
              </a:rPr>
              <a:t>, se executado do </a:t>
            </a:r>
            <a:r>
              <a:rPr lang="pt-BR" sz="1800" dirty="0" err="1">
                <a:solidFill>
                  <a:srgbClr val="94A2AC"/>
                </a:solidFill>
                <a:latin typeface="Roboto"/>
                <a:ea typeface="Roboto"/>
                <a:cs typeface="Roboto"/>
                <a:sym typeface="Roboto"/>
              </a:rPr>
              <a:t>Colab</a:t>
            </a:r>
            <a:r>
              <a:rPr lang="pt-BR" sz="1800" dirty="0">
                <a:solidFill>
                  <a:srgbClr val="94A2AC"/>
                </a:solidFill>
                <a:latin typeface="Roboto"/>
                <a:ea typeface="Roboto"/>
                <a:cs typeface="Roboto"/>
                <a:sym typeface="Roboto"/>
              </a:rPr>
              <a:t> (ou a partir de outro usuário), precisa conter as permissões citadas no começo da aula.</a:t>
            </a:r>
          </a:p>
          <a:p>
            <a:pPr marL="0" marR="0" lvl="0" indent="0" algn="just" rtl="0">
              <a:spcBef>
                <a:spcPts val="0"/>
              </a:spcBef>
              <a:spcAft>
                <a:spcPts val="0"/>
              </a:spcAft>
              <a:buClr>
                <a:srgbClr val="94A2AC"/>
              </a:buClr>
              <a:buSzPts val="20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Podemos utilizar a mesma role utilizada anteriormente (“</a:t>
            </a:r>
            <a:r>
              <a:rPr lang="pt-BR" sz="1800" dirty="0" err="1">
                <a:solidFill>
                  <a:srgbClr val="94A2AC"/>
                </a:solidFill>
                <a:latin typeface="Roboto"/>
                <a:ea typeface="Roboto"/>
                <a:cs typeface="Roboto"/>
                <a:sym typeface="Roboto"/>
              </a:rPr>
              <a:t>ComprehendJob</a:t>
            </a:r>
            <a:r>
              <a:rPr lang="pt-BR" sz="18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sz="1200" dirty="0"/>
          </a:p>
        </p:txBody>
      </p:sp>
      <p:sp>
        <p:nvSpPr>
          <p:cNvPr id="6" name="Google Shape;422;p23">
            <a:extLst>
              <a:ext uri="{FF2B5EF4-FFF2-40B4-BE49-F238E27FC236}">
                <a16:creationId xmlns:a16="http://schemas.microsoft.com/office/drawing/2014/main" id="{33ABC1F2-0C38-12EB-CADF-168F28FD3676}"/>
              </a:ext>
            </a:extLst>
          </p:cNvPr>
          <p:cNvSpPr/>
          <p:nvPr/>
        </p:nvSpPr>
        <p:spPr>
          <a:xfrm>
            <a:off x="280416" y="1270453"/>
            <a:ext cx="7040969" cy="5262979"/>
          </a:xfrm>
          <a:prstGeom prst="rect">
            <a:avLst/>
          </a:prstGeom>
          <a:solidFill>
            <a:schemeClr val="bg1">
              <a:lumMod val="95000"/>
            </a:schemeClr>
          </a:solidFill>
        </p:spPr>
        <p:txBody>
          <a:bodyPr wrap="square">
            <a:spAutoFit/>
          </a:bodyPr>
          <a:lstStyle/>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 = boto3.Session(</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aws_access_key_id</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=ACCESS_ID,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aws_secret_access_key</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ACCESS_KEY)</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 =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session.client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("transcribe",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region_name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=region)</a:t>
            </a:r>
          </a:p>
          <a:p>
            <a:endPar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response =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client.start_transcription_job</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TranscriptionJobName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PodcastDecodeTranscription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LanguageCode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="pt-BR",</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MediaFormat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="mp3",</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Media={</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MediaFileUri</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"s3://</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-cognitive-platforms/audio/podcast-decode-</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/decode-28.mp3",</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OutputBucketName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-cognitive-platforms",</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OutputKey</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="audio/podcast-decode-</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fiap</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/transcription/",</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Settings={</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ShowSpeakerLabels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True,</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MaxSpeakerLabels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3,</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ChannelIdentification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True,</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JobExecutionSettings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AllowDeferredExecution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True,</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DataAccessRoleArn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arn:aws:iam</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::989944764342:role/</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ComprehendJob</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Subtitles={</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'Formats':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vtt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srt</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p:txBody>
      </p:sp>
    </p:spTree>
    <p:extLst>
      <p:ext uri="{BB962C8B-B14F-4D97-AF65-F5344CB8AC3E}">
        <p14:creationId xmlns:p14="http://schemas.microsoft.com/office/powerpoint/2010/main" val="2567900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24"/>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AMAZON TRANSCRIBE</a:t>
            </a:r>
            <a:r>
              <a:rPr lang="pt-BR" sz="2800" dirty="0">
                <a:solidFill>
                  <a:srgbClr val="94A2AC"/>
                </a:solidFill>
                <a:latin typeface="Roboto"/>
                <a:ea typeface="Roboto"/>
                <a:cs typeface="Roboto"/>
                <a:sym typeface="Roboto"/>
              </a:rPr>
              <a:t>: EXECUÇÃO DA API</a:t>
            </a:r>
            <a:endParaRPr sz="2800" dirty="0">
              <a:solidFill>
                <a:srgbClr val="E0375F"/>
              </a:solidFill>
              <a:latin typeface="Roboto"/>
              <a:ea typeface="Roboto"/>
              <a:cs typeface="Roboto"/>
              <a:sym typeface="Roboto"/>
            </a:endParaRPr>
          </a:p>
        </p:txBody>
      </p:sp>
      <p:sp>
        <p:nvSpPr>
          <p:cNvPr id="433" name="Google Shape;433;p24"/>
          <p:cNvSpPr txBox="1"/>
          <p:nvPr/>
        </p:nvSpPr>
        <p:spPr>
          <a:xfrm>
            <a:off x="7523854" y="2186098"/>
            <a:ext cx="4312850" cy="304694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A resposta da requisição da transcrição retornará o status de envio do </a:t>
            </a:r>
            <a:r>
              <a:rPr lang="pt-BR" sz="1800" dirty="0" err="1">
                <a:solidFill>
                  <a:srgbClr val="94A2AC"/>
                </a:solidFill>
                <a:latin typeface="Roboto"/>
                <a:ea typeface="Roboto"/>
                <a:cs typeface="Roboto"/>
                <a:sym typeface="Roboto"/>
              </a:rPr>
              <a:t>job</a:t>
            </a:r>
            <a:r>
              <a:rPr lang="pt-BR" sz="18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Utilizaremos o nome do </a:t>
            </a:r>
            <a:r>
              <a:rPr lang="pt-BR" sz="1800" dirty="0" err="1">
                <a:solidFill>
                  <a:srgbClr val="94A2AC"/>
                </a:solidFill>
                <a:latin typeface="Roboto"/>
                <a:ea typeface="Roboto"/>
                <a:cs typeface="Roboto"/>
                <a:sym typeface="Roboto"/>
              </a:rPr>
              <a:t>job</a:t>
            </a:r>
            <a:r>
              <a:rPr lang="pt-BR" sz="1800" dirty="0">
                <a:solidFill>
                  <a:srgbClr val="94A2AC"/>
                </a:solidFill>
                <a:latin typeface="Roboto"/>
                <a:ea typeface="Roboto"/>
                <a:cs typeface="Roboto"/>
                <a:sym typeface="Roboto"/>
              </a:rPr>
              <a:t> (</a:t>
            </a:r>
            <a:r>
              <a:rPr lang="pt-BR" sz="1800" i="1" dirty="0" err="1">
                <a:solidFill>
                  <a:srgbClr val="94A2AC"/>
                </a:solidFill>
                <a:latin typeface="Roboto"/>
                <a:ea typeface="Roboto"/>
                <a:cs typeface="Roboto"/>
                <a:sym typeface="Roboto"/>
              </a:rPr>
              <a:t>TranscriptionJobName</a:t>
            </a:r>
            <a:r>
              <a:rPr lang="pt-BR" sz="1800" dirty="0">
                <a:solidFill>
                  <a:srgbClr val="94A2AC"/>
                </a:solidFill>
                <a:latin typeface="Roboto"/>
                <a:ea typeface="Roboto"/>
                <a:cs typeface="Roboto"/>
                <a:sym typeface="Roboto"/>
              </a:rPr>
              <a:t>) para consultar o status da transcrição.</a:t>
            </a:r>
          </a:p>
          <a:p>
            <a:pPr marL="0" marR="0" lvl="0" indent="0" algn="just" rtl="0">
              <a:spcBef>
                <a:spcPts val="0"/>
              </a:spcBef>
              <a:spcAft>
                <a:spcPts val="0"/>
              </a:spcAft>
              <a:buClr>
                <a:srgbClr val="94A2AC"/>
              </a:buClr>
              <a:buSzPts val="2000"/>
              <a:buFont typeface="Arial"/>
              <a:buNone/>
            </a:pPr>
            <a:endParaRPr lang="pt-BR" sz="18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1800" dirty="0">
                <a:solidFill>
                  <a:srgbClr val="94A2AC"/>
                </a:solidFill>
                <a:latin typeface="Roboto"/>
                <a:ea typeface="Roboto"/>
                <a:cs typeface="Roboto"/>
                <a:sym typeface="Roboto"/>
              </a:rPr>
              <a:t>Quando o status for </a:t>
            </a:r>
            <a:r>
              <a:rPr lang="pt-BR" sz="1800" i="1" dirty="0">
                <a:solidFill>
                  <a:srgbClr val="94A2AC"/>
                </a:solidFill>
                <a:latin typeface="Roboto"/>
                <a:ea typeface="Roboto"/>
                <a:cs typeface="Roboto"/>
                <a:sym typeface="Roboto"/>
              </a:rPr>
              <a:t>COMPLETED</a:t>
            </a:r>
            <a:r>
              <a:rPr lang="pt-BR" sz="1800" dirty="0">
                <a:solidFill>
                  <a:srgbClr val="94A2AC"/>
                </a:solidFill>
                <a:latin typeface="Roboto"/>
                <a:ea typeface="Roboto"/>
                <a:cs typeface="Roboto"/>
                <a:sym typeface="Roboto"/>
              </a:rPr>
              <a:t> podemos obter o resultado no </a:t>
            </a:r>
            <a:r>
              <a:rPr lang="pt-BR" sz="1800" dirty="0" err="1">
                <a:solidFill>
                  <a:srgbClr val="94A2AC"/>
                </a:solidFill>
                <a:latin typeface="Roboto"/>
                <a:ea typeface="Roboto"/>
                <a:cs typeface="Roboto"/>
                <a:sym typeface="Roboto"/>
              </a:rPr>
              <a:t>bucket</a:t>
            </a:r>
            <a:r>
              <a:rPr lang="pt-BR" sz="1800" dirty="0">
                <a:solidFill>
                  <a:srgbClr val="94A2AC"/>
                </a:solidFill>
                <a:latin typeface="Roboto"/>
                <a:ea typeface="Roboto"/>
                <a:cs typeface="Roboto"/>
                <a:sym typeface="Roboto"/>
              </a:rPr>
              <a:t> informado como saída.</a:t>
            </a:r>
          </a:p>
          <a:p>
            <a:pPr marL="0" marR="0" lvl="0" indent="0" algn="just" rtl="0">
              <a:spcBef>
                <a:spcPts val="0"/>
              </a:spcBef>
              <a:spcAft>
                <a:spcPts val="0"/>
              </a:spcAft>
              <a:buClr>
                <a:srgbClr val="94A2AC"/>
              </a:buClr>
              <a:buSzPts val="2000"/>
              <a:buFont typeface="Arial"/>
              <a:buNone/>
            </a:pPr>
            <a:endParaRPr sz="1200" dirty="0"/>
          </a:p>
        </p:txBody>
      </p:sp>
      <p:sp>
        <p:nvSpPr>
          <p:cNvPr id="6" name="Google Shape;422;p23">
            <a:extLst>
              <a:ext uri="{FF2B5EF4-FFF2-40B4-BE49-F238E27FC236}">
                <a16:creationId xmlns:a16="http://schemas.microsoft.com/office/drawing/2014/main" id="{33ABC1F2-0C38-12EB-CADF-168F28FD3676}"/>
              </a:ext>
            </a:extLst>
          </p:cNvPr>
          <p:cNvSpPr/>
          <p:nvPr/>
        </p:nvSpPr>
        <p:spPr>
          <a:xfrm>
            <a:off x="355296" y="1432249"/>
            <a:ext cx="7040969" cy="1015663"/>
          </a:xfrm>
          <a:prstGeom prst="rect">
            <a:avLst/>
          </a:prstGeom>
          <a:solidFill>
            <a:schemeClr val="bg1">
              <a:lumMod val="95000"/>
            </a:schemeClr>
          </a:solidFill>
        </p:spPr>
        <p:txBody>
          <a:bodyPr wrap="square">
            <a:spAutoFit/>
          </a:bodyPr>
          <a:lstStyle/>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response =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client.get_transcription_job</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TranscriptionJobName</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sym typeface="Roboto"/>
              </a:rPr>
              <a:t>PodcastDecodeTranscription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a:t>
            </a:r>
          </a:p>
          <a:p>
            <a:endPar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response</a:t>
            </a:r>
          </a:p>
        </p:txBody>
      </p:sp>
      <p:sp>
        <p:nvSpPr>
          <p:cNvPr id="2" name="CaixaDeTexto 1">
            <a:extLst>
              <a:ext uri="{FF2B5EF4-FFF2-40B4-BE49-F238E27FC236}">
                <a16:creationId xmlns:a16="http://schemas.microsoft.com/office/drawing/2014/main" id="{D1959D0B-68C2-9FAE-31A3-C13E67D5C7C1}"/>
              </a:ext>
            </a:extLst>
          </p:cNvPr>
          <p:cNvSpPr txBox="1"/>
          <p:nvPr/>
        </p:nvSpPr>
        <p:spPr>
          <a:xfrm>
            <a:off x="355295" y="2447912"/>
            <a:ext cx="7040969" cy="3785355"/>
          </a:xfrm>
          <a:prstGeom prst="rect">
            <a:avLst/>
          </a:prstGeom>
          <a:noFill/>
        </p:spPr>
        <p:txBody>
          <a:bodyPr wrap="square">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pt-BR" sz="1200" dirty="0"/>
              <a:t>{{'</a:t>
            </a:r>
            <a:r>
              <a:rPr lang="pt-BR" sz="1200" dirty="0" err="1"/>
              <a:t>TranscriptionJob</a:t>
            </a:r>
            <a:r>
              <a:rPr lang="pt-BR" sz="1200" dirty="0"/>
              <a:t>': {'</a:t>
            </a:r>
            <a:r>
              <a:rPr lang="pt-BR" sz="1200" dirty="0" err="1"/>
              <a:t>TranscriptionJobName</a:t>
            </a:r>
            <a:r>
              <a:rPr lang="pt-BR" sz="1200" dirty="0"/>
              <a:t>': '</a:t>
            </a:r>
            <a:r>
              <a:rPr lang="pt-BR" sz="1200" dirty="0" err="1"/>
              <a:t>PodcastDecodeTranscription</a:t>
            </a:r>
            <a:r>
              <a:rPr lang="pt-BR" sz="1200" dirty="0"/>
              <a:t>',</a:t>
            </a:r>
          </a:p>
          <a:p>
            <a:r>
              <a:rPr lang="pt-BR" sz="1200" dirty="0"/>
              <a:t>  '</a:t>
            </a:r>
            <a:r>
              <a:rPr lang="pt-BR" sz="1200" dirty="0" err="1"/>
              <a:t>TranscriptionJobStatus</a:t>
            </a:r>
            <a:r>
              <a:rPr lang="pt-BR" sz="1200" dirty="0"/>
              <a:t>': 'IN_PROGRESS',</a:t>
            </a:r>
          </a:p>
          <a:p>
            <a:r>
              <a:rPr lang="pt-BR" sz="1200" dirty="0"/>
              <a:t>  '</a:t>
            </a:r>
            <a:r>
              <a:rPr lang="pt-BR" sz="1200" dirty="0" err="1"/>
              <a:t>LanguageCode</a:t>
            </a:r>
            <a:r>
              <a:rPr lang="pt-BR" sz="1200" dirty="0"/>
              <a:t>': '</a:t>
            </a:r>
            <a:r>
              <a:rPr lang="pt-BR" sz="1200" dirty="0" err="1"/>
              <a:t>pt</a:t>
            </a:r>
            <a:r>
              <a:rPr lang="pt-BR" sz="1200" dirty="0"/>
              <a:t>-BR',</a:t>
            </a:r>
          </a:p>
          <a:p>
            <a:r>
              <a:rPr lang="pt-BR" sz="1200" dirty="0"/>
              <a:t>  '</a:t>
            </a:r>
            <a:r>
              <a:rPr lang="pt-BR" sz="1200" dirty="0" err="1"/>
              <a:t>MediaFormat</a:t>
            </a:r>
            <a:r>
              <a:rPr lang="pt-BR" sz="1200" dirty="0"/>
              <a:t>': 'mp3',</a:t>
            </a:r>
          </a:p>
          <a:p>
            <a:r>
              <a:rPr lang="pt-BR" sz="1200" dirty="0"/>
              <a:t>  'Media': {'</a:t>
            </a:r>
            <a:r>
              <a:rPr lang="pt-BR" sz="1200" dirty="0" err="1"/>
              <a:t>MediaFileUri</a:t>
            </a:r>
            <a:r>
              <a:rPr lang="pt-BR" sz="1200" dirty="0"/>
              <a:t>': 's3://</a:t>
            </a:r>
            <a:r>
              <a:rPr lang="pt-BR" sz="1200" dirty="0" err="1"/>
              <a:t>fiap-cognitive-platforms</a:t>
            </a:r>
            <a:r>
              <a:rPr lang="pt-BR" sz="1200" dirty="0"/>
              <a:t>/</a:t>
            </a:r>
            <a:r>
              <a:rPr lang="pt-BR" sz="1200" dirty="0" err="1"/>
              <a:t>audio</a:t>
            </a:r>
            <a:r>
              <a:rPr lang="pt-BR" sz="1200" dirty="0"/>
              <a:t>/podcast-</a:t>
            </a:r>
            <a:r>
              <a:rPr lang="pt-BR" sz="1200" dirty="0" err="1"/>
              <a:t>decode</a:t>
            </a:r>
            <a:r>
              <a:rPr lang="pt-BR" sz="1200" dirty="0"/>
              <a:t>-</a:t>
            </a:r>
            <a:r>
              <a:rPr lang="pt-BR" sz="1200" dirty="0" err="1"/>
              <a:t>fiap</a:t>
            </a:r>
            <a:r>
              <a:rPr lang="pt-BR" sz="1200" dirty="0"/>
              <a:t>/decode-28.mp3'},</a:t>
            </a:r>
          </a:p>
          <a:p>
            <a:r>
              <a:rPr lang="pt-BR" sz="1200" dirty="0"/>
              <a:t>  '</a:t>
            </a:r>
            <a:r>
              <a:rPr lang="pt-BR" sz="1200" dirty="0" err="1"/>
              <a:t>StartTime</a:t>
            </a:r>
            <a:r>
              <a:rPr lang="pt-BR" sz="1200" dirty="0"/>
              <a:t>': </a:t>
            </a:r>
            <a:r>
              <a:rPr lang="pt-BR" sz="1200" dirty="0" err="1"/>
              <a:t>datetime.datetime</a:t>
            </a:r>
            <a:r>
              <a:rPr lang="pt-BR" sz="1200" dirty="0"/>
              <a:t>(2023, 8, 8, 0, 57, 1, 137000, </a:t>
            </a:r>
            <a:r>
              <a:rPr lang="pt-BR" sz="1200" dirty="0" err="1"/>
              <a:t>tzinfo</a:t>
            </a:r>
            <a:r>
              <a:rPr lang="pt-BR" sz="1200" dirty="0"/>
              <a:t>=</a:t>
            </a:r>
            <a:r>
              <a:rPr lang="pt-BR" sz="1200" dirty="0" err="1"/>
              <a:t>tzlocal</a:t>
            </a:r>
            <a:r>
              <a:rPr lang="pt-BR" sz="1200" dirty="0"/>
              <a:t>()),</a:t>
            </a:r>
          </a:p>
          <a:p>
            <a:r>
              <a:rPr lang="pt-BR" sz="1200" dirty="0"/>
              <a:t>  '</a:t>
            </a:r>
            <a:r>
              <a:rPr lang="pt-BR" sz="1200" dirty="0" err="1"/>
              <a:t>CreationTime</a:t>
            </a:r>
            <a:r>
              <a:rPr lang="pt-BR" sz="1200" dirty="0"/>
              <a:t>': </a:t>
            </a:r>
            <a:r>
              <a:rPr lang="pt-BR" sz="1200" dirty="0" err="1"/>
              <a:t>datetime.datetime</a:t>
            </a:r>
            <a:r>
              <a:rPr lang="pt-BR" sz="1200" dirty="0"/>
              <a:t>(2023, 8, 8, 0, 57, 1, 105000, </a:t>
            </a:r>
            <a:r>
              <a:rPr lang="pt-BR" sz="1200" dirty="0" err="1"/>
              <a:t>tzinfo</a:t>
            </a:r>
            <a:r>
              <a:rPr lang="pt-BR" sz="1200" dirty="0"/>
              <a:t>=</a:t>
            </a:r>
            <a:r>
              <a:rPr lang="pt-BR" sz="1200" dirty="0" err="1"/>
              <a:t>tzlocal</a:t>
            </a:r>
            <a:r>
              <a:rPr lang="pt-BR" sz="1200" dirty="0"/>
              <a:t>()),</a:t>
            </a:r>
          </a:p>
          <a:p>
            <a:r>
              <a:rPr lang="pt-BR" sz="1200" dirty="0"/>
              <a:t>  'Settings': {'</a:t>
            </a:r>
            <a:r>
              <a:rPr lang="pt-BR" sz="1200" dirty="0" err="1"/>
              <a:t>ShowSpeakerLabels</a:t>
            </a:r>
            <a:r>
              <a:rPr lang="pt-BR" sz="1200" dirty="0"/>
              <a:t>': </a:t>
            </a:r>
            <a:r>
              <a:rPr lang="pt-BR" sz="1200" dirty="0" err="1"/>
              <a:t>True</a:t>
            </a:r>
            <a:r>
              <a:rPr lang="pt-BR" sz="1200" dirty="0"/>
              <a:t>,</a:t>
            </a:r>
          </a:p>
          <a:p>
            <a:r>
              <a:rPr lang="pt-BR" sz="1200" dirty="0"/>
              <a:t>   '</a:t>
            </a:r>
            <a:r>
              <a:rPr lang="pt-BR" sz="1200" dirty="0" err="1"/>
              <a:t>MaxSpeakerLabels</a:t>
            </a:r>
            <a:r>
              <a:rPr lang="pt-BR" sz="1200" dirty="0"/>
              <a:t>': 3,</a:t>
            </a:r>
          </a:p>
          <a:p>
            <a:r>
              <a:rPr lang="pt-BR" sz="1200" dirty="0"/>
              <a:t>   '</a:t>
            </a:r>
            <a:r>
              <a:rPr lang="pt-BR" sz="1200" dirty="0" err="1"/>
              <a:t>ChannelIdentification</a:t>
            </a:r>
            <a:r>
              <a:rPr lang="pt-BR" sz="1200" dirty="0"/>
              <a:t>': </a:t>
            </a:r>
            <a:r>
              <a:rPr lang="pt-BR" sz="1200" dirty="0" err="1"/>
              <a:t>True</a:t>
            </a:r>
            <a:r>
              <a:rPr lang="pt-BR" sz="1200" dirty="0"/>
              <a:t>},</a:t>
            </a:r>
          </a:p>
          <a:p>
            <a:r>
              <a:rPr lang="pt-BR" sz="1200" dirty="0"/>
              <a:t>  '</a:t>
            </a:r>
            <a:r>
              <a:rPr lang="pt-BR" sz="1200" dirty="0" err="1"/>
              <a:t>Subtitles</a:t>
            </a:r>
            <a:r>
              <a:rPr lang="pt-BR" sz="1200" dirty="0"/>
              <a:t>': {'</a:t>
            </a:r>
            <a:r>
              <a:rPr lang="pt-BR" sz="1200" dirty="0" err="1"/>
              <a:t>Formats</a:t>
            </a:r>
            <a:r>
              <a:rPr lang="pt-BR" sz="1200" dirty="0"/>
              <a:t>': ['</a:t>
            </a:r>
            <a:r>
              <a:rPr lang="pt-BR" sz="1200" dirty="0" err="1"/>
              <a:t>vtt</a:t>
            </a:r>
            <a:r>
              <a:rPr lang="pt-BR" sz="1200" dirty="0"/>
              <a:t>', '</a:t>
            </a:r>
            <a:r>
              <a:rPr lang="pt-BR" sz="1200" dirty="0" err="1"/>
              <a:t>srt</a:t>
            </a:r>
            <a:r>
              <a:rPr lang="pt-BR" sz="1200" dirty="0"/>
              <a:t>']}},</a:t>
            </a:r>
          </a:p>
          <a:p>
            <a:r>
              <a:rPr lang="pt-BR" sz="1200" dirty="0"/>
              <a:t> '</a:t>
            </a:r>
            <a:r>
              <a:rPr lang="pt-BR" sz="1200" dirty="0" err="1"/>
              <a:t>ResponseMetadata</a:t>
            </a:r>
            <a:r>
              <a:rPr lang="pt-BR" sz="1200" dirty="0"/>
              <a:t>': {'</a:t>
            </a:r>
            <a:r>
              <a:rPr lang="pt-BR" sz="1200" dirty="0" err="1"/>
              <a:t>RequestId</a:t>
            </a:r>
            <a:r>
              <a:rPr lang="pt-BR" sz="1200" dirty="0"/>
              <a:t>': 'c670be98-0e65-482b-9269-d519c8b32159',</a:t>
            </a:r>
          </a:p>
          <a:p>
            <a:r>
              <a:rPr lang="pt-BR" sz="1200" dirty="0"/>
              <a:t>  '</a:t>
            </a:r>
            <a:r>
              <a:rPr lang="pt-BR" sz="1200" dirty="0" err="1"/>
              <a:t>HTTPStatusCode</a:t>
            </a:r>
            <a:r>
              <a:rPr lang="pt-BR" sz="1200" dirty="0"/>
              <a:t>': 200,</a:t>
            </a:r>
          </a:p>
          <a:p>
            <a:r>
              <a:rPr lang="pt-BR" sz="1200" dirty="0"/>
              <a:t>  '</a:t>
            </a:r>
            <a:r>
              <a:rPr lang="pt-BR" sz="1200" dirty="0" err="1"/>
              <a:t>HTTPHeaders</a:t>
            </a:r>
            <a:r>
              <a:rPr lang="pt-BR" sz="1200" dirty="0"/>
              <a:t>': {'x-</a:t>
            </a:r>
            <a:r>
              <a:rPr lang="pt-BR" sz="1200" dirty="0" err="1"/>
              <a:t>amzn</a:t>
            </a:r>
            <a:r>
              <a:rPr lang="pt-BR" sz="1200" dirty="0"/>
              <a:t>-</a:t>
            </a:r>
            <a:r>
              <a:rPr lang="pt-BR" sz="1200" dirty="0" err="1"/>
              <a:t>requestid</a:t>
            </a:r>
            <a:r>
              <a:rPr lang="pt-BR" sz="1200" dirty="0"/>
              <a:t>': 'c670be98-0e65-482b-9269-d519c8b32159',</a:t>
            </a:r>
          </a:p>
          <a:p>
            <a:r>
              <a:rPr lang="pt-BR" sz="1200" dirty="0"/>
              <a:t>   '</a:t>
            </a:r>
            <a:r>
              <a:rPr lang="pt-BR" sz="1200" dirty="0" err="1"/>
              <a:t>content-type</a:t>
            </a:r>
            <a:r>
              <a:rPr lang="pt-BR" sz="1200" dirty="0"/>
              <a:t>': '</a:t>
            </a:r>
            <a:r>
              <a:rPr lang="pt-BR" sz="1200" dirty="0" err="1"/>
              <a:t>application</a:t>
            </a:r>
            <a:r>
              <a:rPr lang="pt-BR" sz="1200" dirty="0"/>
              <a:t>/x-amz-json-1.1',</a:t>
            </a:r>
          </a:p>
          <a:p>
            <a:r>
              <a:rPr lang="pt-BR" sz="1200" dirty="0"/>
              <a:t>   '</a:t>
            </a:r>
            <a:r>
              <a:rPr lang="pt-BR" sz="1200" dirty="0" err="1"/>
              <a:t>content-length</a:t>
            </a:r>
            <a:r>
              <a:rPr lang="pt-BR" sz="1200" dirty="0"/>
              <a:t>': '440',</a:t>
            </a:r>
          </a:p>
          <a:p>
            <a:r>
              <a:rPr lang="pt-BR" sz="1200" dirty="0"/>
              <a:t>   'date': '</a:t>
            </a:r>
            <a:r>
              <a:rPr lang="pt-BR" sz="1200" dirty="0" err="1"/>
              <a:t>Tue</a:t>
            </a:r>
            <a:r>
              <a:rPr lang="pt-BR" sz="1200" dirty="0"/>
              <a:t>, 08 </a:t>
            </a:r>
            <a:r>
              <a:rPr lang="pt-BR" sz="1200" dirty="0" err="1"/>
              <a:t>Aug</a:t>
            </a:r>
            <a:r>
              <a:rPr lang="pt-BR" sz="1200" dirty="0"/>
              <a:t> 2023 00:57:00 GMT'},</a:t>
            </a:r>
          </a:p>
          <a:p>
            <a:r>
              <a:rPr lang="pt-BR" sz="1200" dirty="0"/>
              <a:t>  '</a:t>
            </a:r>
            <a:r>
              <a:rPr lang="pt-BR" sz="1200" dirty="0" err="1"/>
              <a:t>RetryAttempts</a:t>
            </a:r>
            <a:r>
              <a:rPr lang="pt-BR" sz="1200" dirty="0"/>
              <a:t>': 0}}</a:t>
            </a:r>
          </a:p>
        </p:txBody>
      </p:sp>
    </p:spTree>
    <p:extLst>
      <p:ext uri="{BB962C8B-B14F-4D97-AF65-F5344CB8AC3E}">
        <p14:creationId xmlns:p14="http://schemas.microsoft.com/office/powerpoint/2010/main" val="293796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a:extLst>
            <a:ext uri="{FF2B5EF4-FFF2-40B4-BE49-F238E27FC236}">
              <a16:creationId xmlns:a16="http://schemas.microsoft.com/office/drawing/2014/main" id="{97AC3007-AB7E-28F8-85B6-DFAB79571E6F}"/>
            </a:ext>
          </a:extLst>
        </p:cNvPr>
        <p:cNvGrpSpPr/>
        <p:nvPr/>
      </p:nvGrpSpPr>
      <p:grpSpPr>
        <a:xfrm>
          <a:off x="0" y="0"/>
          <a:ext cx="0" cy="0"/>
          <a:chOff x="0" y="0"/>
          <a:chExt cx="0" cy="0"/>
        </a:xfrm>
      </p:grpSpPr>
      <p:sp>
        <p:nvSpPr>
          <p:cNvPr id="212" name="Google Shape;212;p6">
            <a:extLst>
              <a:ext uri="{FF2B5EF4-FFF2-40B4-BE49-F238E27FC236}">
                <a16:creationId xmlns:a16="http://schemas.microsoft.com/office/drawing/2014/main" id="{253AFD00-5284-3EFF-3860-1DC2E18712E9}"/>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FUNÇÃO </a:t>
            </a:r>
            <a:r>
              <a:rPr lang="pt-BR" sz="2800" b="1" dirty="0">
                <a:solidFill>
                  <a:srgbClr val="E0375F"/>
                </a:solidFill>
                <a:latin typeface="Roboto"/>
                <a:ea typeface="Roboto"/>
                <a:cs typeface="Roboto"/>
                <a:sym typeface="Roboto"/>
              </a:rPr>
              <a:t>LAMBDA</a:t>
            </a:r>
            <a:endParaRPr sz="2800" dirty="0">
              <a:solidFill>
                <a:srgbClr val="E0375F"/>
              </a:solidFill>
              <a:latin typeface="Roboto"/>
              <a:ea typeface="Roboto"/>
              <a:cs typeface="Roboto"/>
              <a:sym typeface="Roboto"/>
            </a:endParaRPr>
          </a:p>
        </p:txBody>
      </p:sp>
      <p:sp>
        <p:nvSpPr>
          <p:cNvPr id="8" name="Google Shape;296;p13">
            <a:extLst>
              <a:ext uri="{FF2B5EF4-FFF2-40B4-BE49-F238E27FC236}">
                <a16:creationId xmlns:a16="http://schemas.microsoft.com/office/drawing/2014/main" id="{AEBAFE60-7012-6F3C-999F-4A2C366D19E0}"/>
              </a:ext>
            </a:extLst>
          </p:cNvPr>
          <p:cNvSpPr txBox="1"/>
          <p:nvPr/>
        </p:nvSpPr>
        <p:spPr>
          <a:xfrm>
            <a:off x="280416" y="2823999"/>
            <a:ext cx="11441688" cy="3693278"/>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Principais características: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285750" marR="0" lvl="0" indent="-285750" algn="just" defTabSz="914400" rtl="0" eaLnBrk="1" fontAlgn="auto" latinLnBrk="0" hangingPunct="1">
              <a:lnSpc>
                <a:spcPct val="100000"/>
              </a:lnSpc>
              <a:spcBef>
                <a:spcPts val="0"/>
              </a:spcBef>
              <a:spcAft>
                <a:spcPts val="0"/>
              </a:spcAft>
              <a:buClr>
                <a:srgbClr val="94A2AC"/>
              </a:buClr>
              <a:buSzPts val="2000"/>
              <a:buFont typeface="Arial" panose="020B0604020202020204" pitchFamily="34" charset="0"/>
              <a:buChar char="•"/>
              <a:tabLst/>
              <a:defRPr/>
            </a:pPr>
            <a:r>
              <a:rPr kumimoji="0" lang="pt-BR" sz="1800" b="1" i="0" u="none" strike="noStrike" kern="0" cap="none" spc="0" normalizeH="0" baseline="0" noProof="0" dirty="0" err="1">
                <a:ln>
                  <a:noFill/>
                </a:ln>
                <a:solidFill>
                  <a:srgbClr val="94A2AC"/>
                </a:solidFill>
                <a:effectLst/>
                <a:uLnTx/>
                <a:uFillTx/>
                <a:latin typeface="Roboto"/>
                <a:ea typeface="Roboto"/>
                <a:cs typeface="Roboto"/>
                <a:sym typeface="Roboto"/>
              </a:rPr>
              <a:t>Serverless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Você não precisa provisionar nem gerenciar servidores. A AWS cuida da infraestrutura, permitindo que o desenvolvedor se concentre apenas no código.</a:t>
            </a:r>
          </a:p>
          <a:p>
            <a:pPr marL="285750" marR="0" lvl="0" indent="-285750" algn="just" defTabSz="914400" rtl="0" eaLnBrk="1" fontAlgn="auto" latinLnBrk="0" hangingPunct="1">
              <a:lnSpc>
                <a:spcPct val="100000"/>
              </a:lnSpc>
              <a:spcBef>
                <a:spcPts val="0"/>
              </a:spcBef>
              <a:spcAft>
                <a:spcPts val="0"/>
              </a:spcAft>
              <a:buClr>
                <a:srgbClr val="94A2AC"/>
              </a:buClr>
              <a:buSzPts val="2000"/>
              <a:buFont typeface="Arial" panose="020B0604020202020204" pitchFamily="34" charset="0"/>
              <a:buChar char="•"/>
              <a:tabLst/>
              <a:defRPr/>
            </a:pPr>
            <a:r>
              <a:rPr kumimoji="0" lang="pt-BR" sz="1800" b="1" i="0" u="none" strike="noStrike" kern="0" cap="none" spc="0" normalizeH="0" baseline="0" noProof="0" dirty="0">
                <a:ln>
                  <a:noFill/>
                </a:ln>
                <a:solidFill>
                  <a:srgbClr val="94A2AC"/>
                </a:solidFill>
                <a:effectLst/>
                <a:uLnTx/>
                <a:uFillTx/>
                <a:latin typeface="Roboto"/>
                <a:ea typeface="Roboto"/>
                <a:cs typeface="Roboto"/>
                <a:sym typeface="Roboto"/>
              </a:rPr>
              <a:t>Escalabilidade Automática</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As funções Lambda são dimensionadas automaticamente, o que significa que elas podem lidar com qualquer quantidade de tráfego, desde algumas chamadas por mês até milhões de chamadas por segundo.</a:t>
            </a:r>
          </a:p>
          <a:p>
            <a:pPr marL="285750" marR="0" lvl="0" indent="-285750" algn="just" defTabSz="914400" rtl="0" eaLnBrk="1" fontAlgn="auto" latinLnBrk="0" hangingPunct="1">
              <a:lnSpc>
                <a:spcPct val="100000"/>
              </a:lnSpc>
              <a:spcBef>
                <a:spcPts val="0"/>
              </a:spcBef>
              <a:spcAft>
                <a:spcPts val="0"/>
              </a:spcAft>
              <a:buClr>
                <a:srgbClr val="94A2AC"/>
              </a:buClr>
              <a:buSzPts val="2000"/>
              <a:buFont typeface="Arial" panose="020B0604020202020204" pitchFamily="34" charset="0"/>
              <a:buChar char="•"/>
              <a:tabLst/>
              <a:defRPr/>
            </a:pPr>
            <a:r>
              <a:rPr kumimoji="0" lang="pt-BR" sz="1800" b="1" i="0" u="none" strike="noStrike" kern="0" cap="none" spc="0" normalizeH="0" baseline="0" noProof="0" dirty="0">
                <a:ln>
                  <a:noFill/>
                </a:ln>
                <a:solidFill>
                  <a:srgbClr val="94A2AC"/>
                </a:solidFill>
                <a:effectLst/>
                <a:uLnTx/>
                <a:uFillTx/>
                <a:latin typeface="Roboto"/>
                <a:ea typeface="Roboto"/>
                <a:cs typeface="Roboto"/>
                <a:sym typeface="Roboto"/>
              </a:rPr>
              <a:t>Pagamento por Uso</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Você paga apenas pelo tempo de execução das funções Lambda e pelos recursos computacionais consumidos durante a execução do código. Não há taxas mínimas nem custos fixos.</a:t>
            </a:r>
          </a:p>
          <a:p>
            <a:pPr marL="285750" marR="0" lvl="0" indent="-285750" algn="just" defTabSz="914400" rtl="0" eaLnBrk="1" fontAlgn="auto" latinLnBrk="0" hangingPunct="1">
              <a:lnSpc>
                <a:spcPct val="100000"/>
              </a:lnSpc>
              <a:spcBef>
                <a:spcPts val="0"/>
              </a:spcBef>
              <a:spcAft>
                <a:spcPts val="0"/>
              </a:spcAft>
              <a:buClr>
                <a:srgbClr val="94A2AC"/>
              </a:buClr>
              <a:buSzPts val="2000"/>
              <a:buFont typeface="Arial" panose="020B0604020202020204" pitchFamily="34" charset="0"/>
              <a:buChar char="•"/>
              <a:tabLst/>
              <a:defRPr/>
            </a:pPr>
            <a:r>
              <a:rPr kumimoji="0" lang="pt-BR" sz="1800" b="1" i="0" u="none" strike="noStrike" kern="0" cap="none" spc="0" normalizeH="0" baseline="0" noProof="0" dirty="0">
                <a:ln>
                  <a:noFill/>
                </a:ln>
                <a:solidFill>
                  <a:srgbClr val="94A2AC"/>
                </a:solidFill>
                <a:effectLst/>
                <a:uLnTx/>
                <a:uFillTx/>
                <a:latin typeface="Roboto"/>
                <a:ea typeface="Roboto"/>
                <a:cs typeface="Roboto"/>
                <a:sym typeface="Roboto"/>
              </a:rPr>
              <a:t>Integração com Serviços AWS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As funções Lambda podem ser facilmente integradas com outros serviços da AWS, como S3,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DynamoDB</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API Gateway, SNS, SQS, e muitos outros, o que permite criar aplicações complexas e altamente escaláveis.</a:t>
            </a:r>
          </a:p>
        </p:txBody>
      </p:sp>
      <p:pic>
        <p:nvPicPr>
          <p:cNvPr id="4" name="Graphic 10" descr="AWS Lambda service icon.">
            <a:extLst>
              <a:ext uri="{FF2B5EF4-FFF2-40B4-BE49-F238E27FC236}">
                <a16:creationId xmlns:a16="http://schemas.microsoft.com/office/drawing/2014/main" id="{3F1911ED-57D5-E6ED-512A-C23165F651F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325619" y="1206742"/>
            <a:ext cx="1396485" cy="13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CaixaDeTexto 25">
            <a:extLst>
              <a:ext uri="{FF2B5EF4-FFF2-40B4-BE49-F238E27FC236}">
                <a16:creationId xmlns:a16="http://schemas.microsoft.com/office/drawing/2014/main" id="{BF642CA6-A3C2-4B90-3998-A6495661E9B2}"/>
              </a:ext>
            </a:extLst>
          </p:cNvPr>
          <p:cNvSpPr txBox="1"/>
          <p:nvPr/>
        </p:nvSpPr>
        <p:spPr>
          <a:xfrm>
            <a:off x="280416" y="985969"/>
            <a:ext cx="9791431"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Uma função Lambda da AWS é um tipo de serviço de computação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serverless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Ela permite que você execute código sem precisar provisionar ou gerenciar servidores.</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Permite executar código em resposta a eventos, como alterações em dados no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S3, atualizações em tabelas do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DynamoDB</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chamadas de API no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API Gateway, entre outros. As funções Lambda podem ser escritas em várias linguagens de programação, incluindo Python, Node.js, Java, C#, e outras.</a:t>
            </a:r>
          </a:p>
        </p:txBody>
      </p:sp>
    </p:spTree>
    <p:extLst>
      <p:ext uri="{BB962C8B-B14F-4D97-AF65-F5344CB8AC3E}">
        <p14:creationId xmlns:p14="http://schemas.microsoft.com/office/powerpoint/2010/main" val="2142997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a:extLst>
            <a:ext uri="{FF2B5EF4-FFF2-40B4-BE49-F238E27FC236}">
              <a16:creationId xmlns:a16="http://schemas.microsoft.com/office/drawing/2014/main" id="{FB8DB9D9-56E5-15DF-97B8-FAE21D087E66}"/>
            </a:ext>
          </a:extLst>
        </p:cNvPr>
        <p:cNvGrpSpPr/>
        <p:nvPr/>
      </p:nvGrpSpPr>
      <p:grpSpPr>
        <a:xfrm>
          <a:off x="0" y="0"/>
          <a:ext cx="0" cy="0"/>
          <a:chOff x="0" y="0"/>
          <a:chExt cx="0" cy="0"/>
        </a:xfrm>
      </p:grpSpPr>
      <p:sp>
        <p:nvSpPr>
          <p:cNvPr id="212" name="Google Shape;212;p6">
            <a:extLst>
              <a:ext uri="{FF2B5EF4-FFF2-40B4-BE49-F238E27FC236}">
                <a16:creationId xmlns:a16="http://schemas.microsoft.com/office/drawing/2014/main" id="{2226A194-1996-0102-6179-D90276B3EFC6}"/>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FUNÇÃO </a:t>
            </a:r>
            <a:r>
              <a:rPr lang="pt-BR" sz="2800" b="1" dirty="0">
                <a:solidFill>
                  <a:srgbClr val="E0375F"/>
                </a:solidFill>
                <a:latin typeface="Roboto"/>
                <a:ea typeface="Roboto"/>
                <a:cs typeface="Roboto"/>
                <a:sym typeface="Roboto"/>
              </a:rPr>
              <a:t>LAMBDA</a:t>
            </a:r>
            <a:endParaRPr sz="2800" dirty="0">
              <a:solidFill>
                <a:srgbClr val="E0375F"/>
              </a:solidFill>
              <a:latin typeface="Roboto"/>
              <a:ea typeface="Roboto"/>
              <a:cs typeface="Roboto"/>
              <a:sym typeface="Roboto"/>
            </a:endParaRPr>
          </a:p>
        </p:txBody>
      </p:sp>
      <p:pic>
        <p:nvPicPr>
          <p:cNvPr id="4" name="Graphic 10" descr="AWS Lambda service icon.">
            <a:extLst>
              <a:ext uri="{FF2B5EF4-FFF2-40B4-BE49-F238E27FC236}">
                <a16:creationId xmlns:a16="http://schemas.microsoft.com/office/drawing/2014/main" id="{B6E1BDFA-9740-12E5-2724-4F6D76A5685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167263" y="3865963"/>
            <a:ext cx="1396485" cy="13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CaixaDeTexto 25">
            <a:extLst>
              <a:ext uri="{FF2B5EF4-FFF2-40B4-BE49-F238E27FC236}">
                <a16:creationId xmlns:a16="http://schemas.microsoft.com/office/drawing/2014/main" id="{2AB85CBE-5F1A-5FB6-D8A0-3D2EC34F670F}"/>
              </a:ext>
            </a:extLst>
          </p:cNvPr>
          <p:cNvSpPr txBox="1"/>
          <p:nvPr/>
        </p:nvSpPr>
        <p:spPr>
          <a:xfrm>
            <a:off x="280416" y="985969"/>
            <a:ext cx="11641944" cy="147732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As funções Lambdas também podem ser iniciadas por outros componentes, como um API Gateway, para processamento síncrono ou outras formas assíncronas, como eventos, filas ou ações baseadas em eventos específicos do S3, como criação ou modificação de objetos, por exemplo.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Os eventos são disparados para iniciar e também há eventos de pós-processamento, seja num evento de erro ou sucesso para notificações ou ações encadeadas.</a:t>
            </a:r>
          </a:p>
        </p:txBody>
      </p:sp>
      <p:pic>
        <p:nvPicPr>
          <p:cNvPr id="2" name="Graphic 8" descr="Amazon Simple Storage Service (Amazon S3) service icon.">
            <a:extLst>
              <a:ext uri="{FF2B5EF4-FFF2-40B4-BE49-F238E27FC236}">
                <a16:creationId xmlns:a16="http://schemas.microsoft.com/office/drawing/2014/main" id="{38ACCBA1-59B7-4E85-7D8E-A6745DC8926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16631" y="31196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9">
            <a:extLst>
              <a:ext uri="{FF2B5EF4-FFF2-40B4-BE49-F238E27FC236}">
                <a16:creationId xmlns:a16="http://schemas.microsoft.com/office/drawing/2014/main" id="{735DCD15-89FA-240A-92F5-A24AFC54E66F}"/>
              </a:ext>
            </a:extLst>
          </p:cNvPr>
          <p:cNvSpPr txBox="1">
            <a:spLocks noChangeArrowheads="1"/>
          </p:cNvSpPr>
          <p:nvPr/>
        </p:nvSpPr>
        <p:spPr bwMode="auto">
          <a:xfrm>
            <a:off x="76856" y="3883222"/>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S3</a:t>
            </a:r>
          </a:p>
        </p:txBody>
      </p:sp>
      <p:pic>
        <p:nvPicPr>
          <p:cNvPr id="5" name="Graphic 26" descr="Amazon Simple Queue Service (Amazon SQS) service icon.">
            <a:extLst>
              <a:ext uri="{FF2B5EF4-FFF2-40B4-BE49-F238E27FC236}">
                <a16:creationId xmlns:a16="http://schemas.microsoft.com/office/drawing/2014/main" id="{0CFD579F-E212-B612-2D22-CD4064677A8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485944" y="31055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a:extLst>
              <a:ext uri="{FF2B5EF4-FFF2-40B4-BE49-F238E27FC236}">
                <a16:creationId xmlns:a16="http://schemas.microsoft.com/office/drawing/2014/main" id="{8128F854-7701-8193-7E99-F6B27CADAE63}"/>
              </a:ext>
            </a:extLst>
          </p:cNvPr>
          <p:cNvSpPr txBox="1">
            <a:spLocks noChangeArrowheads="1"/>
          </p:cNvSpPr>
          <p:nvPr/>
        </p:nvSpPr>
        <p:spPr bwMode="auto">
          <a:xfrm>
            <a:off x="1720769" y="386910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SQS</a:t>
            </a:r>
          </a:p>
        </p:txBody>
      </p:sp>
      <p:pic>
        <p:nvPicPr>
          <p:cNvPr id="7" name="Graphic 17" descr="Amazon API Gateway service icon.">
            <a:extLst>
              <a:ext uri="{FF2B5EF4-FFF2-40B4-BE49-F238E27FC236}">
                <a16:creationId xmlns:a16="http://schemas.microsoft.com/office/drawing/2014/main" id="{8C685F59-86EC-3B78-3120-7C382AFCD47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485944" y="49781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A195CE32-297F-6613-59DA-C36E49B9513C}"/>
              </a:ext>
            </a:extLst>
          </p:cNvPr>
          <p:cNvSpPr txBox="1">
            <a:spLocks noChangeArrowheads="1"/>
          </p:cNvSpPr>
          <p:nvPr/>
        </p:nvSpPr>
        <p:spPr bwMode="auto">
          <a:xfrm>
            <a:off x="1745376" y="574013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API Gateway</a:t>
            </a:r>
          </a:p>
        </p:txBody>
      </p:sp>
      <p:pic>
        <p:nvPicPr>
          <p:cNvPr id="10" name="Graphic 24" descr="Amazon Simple Notification Service (Amazon SNS) service icon.">
            <a:extLst>
              <a:ext uri="{FF2B5EF4-FFF2-40B4-BE49-F238E27FC236}">
                <a16:creationId xmlns:a16="http://schemas.microsoft.com/office/drawing/2014/main" id="{667B267F-641F-4CC9-6E02-E07AF67A523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192770" y="310696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1068F6D0-D4C4-CFB0-B275-9C422196E2EF}"/>
              </a:ext>
            </a:extLst>
          </p:cNvPr>
          <p:cNvSpPr txBox="1">
            <a:spLocks noChangeArrowheads="1"/>
          </p:cNvSpPr>
          <p:nvPr/>
        </p:nvSpPr>
        <p:spPr bwMode="auto">
          <a:xfrm>
            <a:off x="3439502" y="3870547"/>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SNS</a:t>
            </a:r>
          </a:p>
        </p:txBody>
      </p:sp>
      <p:pic>
        <p:nvPicPr>
          <p:cNvPr id="12" name="Graphic 23" descr="Amazon DynamoDB service icon.">
            <a:extLst>
              <a:ext uri="{FF2B5EF4-FFF2-40B4-BE49-F238E27FC236}">
                <a16:creationId xmlns:a16="http://schemas.microsoft.com/office/drawing/2014/main" id="{6BB002B4-33D5-36EC-5901-8D7942FFD2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192770" y="49781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E88587CF-D14E-37BB-825F-99EC3B6521B6}"/>
              </a:ext>
            </a:extLst>
          </p:cNvPr>
          <p:cNvSpPr txBox="1">
            <a:spLocks noChangeArrowheads="1"/>
          </p:cNvSpPr>
          <p:nvPr/>
        </p:nvSpPr>
        <p:spPr bwMode="auto">
          <a:xfrm>
            <a:off x="3433945" y="57417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DynamoDB</a:t>
            </a:r>
          </a:p>
        </p:txBody>
      </p:sp>
      <p:pic>
        <p:nvPicPr>
          <p:cNvPr id="14" name="Graphic 10" descr="AWS Lambda service icon.">
            <a:extLst>
              <a:ext uri="{FF2B5EF4-FFF2-40B4-BE49-F238E27FC236}">
                <a16:creationId xmlns:a16="http://schemas.microsoft.com/office/drawing/2014/main" id="{0394CF8F-6FD9-3D15-476D-97C5ABF1AD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47756" y="310994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
            <a:extLst>
              <a:ext uri="{FF2B5EF4-FFF2-40B4-BE49-F238E27FC236}">
                <a16:creationId xmlns:a16="http://schemas.microsoft.com/office/drawing/2014/main" id="{DD94CC36-C62A-EC48-F952-25EF5E8152DB}"/>
              </a:ext>
            </a:extLst>
          </p:cNvPr>
          <p:cNvSpPr txBox="1">
            <a:spLocks noChangeArrowheads="1"/>
          </p:cNvSpPr>
          <p:nvPr/>
        </p:nvSpPr>
        <p:spPr bwMode="auto">
          <a:xfrm>
            <a:off x="9382581" y="387115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AWS Lambda</a:t>
            </a:r>
          </a:p>
        </p:txBody>
      </p:sp>
      <p:pic>
        <p:nvPicPr>
          <p:cNvPr id="16" name="Graphic 19" descr="Amazon EventBridge service icon.">
            <a:extLst>
              <a:ext uri="{FF2B5EF4-FFF2-40B4-BE49-F238E27FC236}">
                <a16:creationId xmlns:a16="http://schemas.microsoft.com/office/drawing/2014/main" id="{3A199632-5256-8572-659D-31A0C54DA1C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47756" y="493790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1">
            <a:extLst>
              <a:ext uri="{FF2B5EF4-FFF2-40B4-BE49-F238E27FC236}">
                <a16:creationId xmlns:a16="http://schemas.microsoft.com/office/drawing/2014/main" id="{CF21B9D6-26D2-0C76-E98A-9C9E9A0D6251}"/>
              </a:ext>
            </a:extLst>
          </p:cNvPr>
          <p:cNvSpPr txBox="1">
            <a:spLocks noChangeArrowheads="1"/>
          </p:cNvSpPr>
          <p:nvPr/>
        </p:nvSpPr>
        <p:spPr bwMode="auto">
          <a:xfrm>
            <a:off x="9382581" y="5709432"/>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a:t>
            </a:r>
            <a:r>
              <a:rPr kumimoji="0" lang="en-US" altLang="en-US" sz="1200" b="0" i="0" u="none" strike="noStrike" kern="0" cap="none" spc="0" normalizeH="0" baseline="0" noProof="0" dirty="0" err="1">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EventBridge</a:t>
            </a: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endParaRPr>
          </a:p>
        </p:txBody>
      </p:sp>
      <p:pic>
        <p:nvPicPr>
          <p:cNvPr id="18" name="Graphic 24" descr="Amazon Simple Notification Service (Amazon SNS) service icon.">
            <a:extLst>
              <a:ext uri="{FF2B5EF4-FFF2-40B4-BE49-F238E27FC236}">
                <a16:creationId xmlns:a16="http://schemas.microsoft.com/office/drawing/2014/main" id="{B65699A0-D4EE-BDBC-04EB-7C7712DC2A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98863" y="31055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787FC427-E59E-4E95-875E-FD02BCDC0888}"/>
              </a:ext>
            </a:extLst>
          </p:cNvPr>
          <p:cNvSpPr txBox="1">
            <a:spLocks noChangeArrowheads="1"/>
          </p:cNvSpPr>
          <p:nvPr/>
        </p:nvSpPr>
        <p:spPr bwMode="auto">
          <a:xfrm>
            <a:off x="8416324" y="3869105"/>
            <a:ext cx="1127078" cy="28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SNS</a:t>
            </a:r>
          </a:p>
        </p:txBody>
      </p:sp>
      <p:pic>
        <p:nvPicPr>
          <p:cNvPr id="20" name="Graphic 26" descr="Amazon Simple Queue Service (Amazon SQS) service icon.">
            <a:extLst>
              <a:ext uri="{FF2B5EF4-FFF2-40B4-BE49-F238E27FC236}">
                <a16:creationId xmlns:a16="http://schemas.microsoft.com/office/drawing/2014/main" id="{542E1055-1C8D-44CB-6A21-FAE79D62A0A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598863" y="49453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1">
            <a:extLst>
              <a:ext uri="{FF2B5EF4-FFF2-40B4-BE49-F238E27FC236}">
                <a16:creationId xmlns:a16="http://schemas.microsoft.com/office/drawing/2014/main" id="{D9E022CE-27D9-09F8-EF35-42FFA079CA42}"/>
              </a:ext>
            </a:extLst>
          </p:cNvPr>
          <p:cNvSpPr txBox="1">
            <a:spLocks noChangeArrowheads="1"/>
          </p:cNvSpPr>
          <p:nvPr/>
        </p:nvSpPr>
        <p:spPr bwMode="auto">
          <a:xfrm>
            <a:off x="8423734" y="5708970"/>
            <a:ext cx="11122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SQS</a:t>
            </a:r>
          </a:p>
        </p:txBody>
      </p:sp>
      <p:cxnSp>
        <p:nvCxnSpPr>
          <p:cNvPr id="22" name="Straight Arrow Connector 20" descr="Arrow pointing from Third party Git repository to the AWS lambda service. ">
            <a:extLst>
              <a:ext uri="{FF2B5EF4-FFF2-40B4-BE49-F238E27FC236}">
                <a16:creationId xmlns:a16="http://schemas.microsoft.com/office/drawing/2014/main" id="{B426344E-1EFF-6187-94E3-20D822EB26D7}"/>
              </a:ext>
            </a:extLst>
          </p:cNvPr>
          <p:cNvCxnSpPr>
            <a:cxnSpLocks/>
            <a:stCxn id="11" idx="2"/>
            <a:endCxn id="4" idx="1"/>
          </p:cNvCxnSpPr>
          <p:nvPr/>
        </p:nvCxnSpPr>
        <p:spPr>
          <a:xfrm rot="16200000" flipH="1">
            <a:off x="5162187" y="3559130"/>
            <a:ext cx="416660" cy="1593492"/>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0" descr="Arrow pointing from Third party Git repository to the AWS lambda service. ">
            <a:extLst>
              <a:ext uri="{FF2B5EF4-FFF2-40B4-BE49-F238E27FC236}">
                <a16:creationId xmlns:a16="http://schemas.microsoft.com/office/drawing/2014/main" id="{3E8160E3-3616-CC69-B520-CA0B5EB4B148}"/>
              </a:ext>
            </a:extLst>
          </p:cNvPr>
          <p:cNvCxnSpPr>
            <a:cxnSpLocks/>
            <a:stCxn id="6" idx="2"/>
            <a:endCxn id="4" idx="1"/>
          </p:cNvCxnSpPr>
          <p:nvPr/>
        </p:nvCxnSpPr>
        <p:spPr>
          <a:xfrm rot="16200000" flipH="1">
            <a:off x="4308052" y="2704994"/>
            <a:ext cx="418103" cy="3300319"/>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0" descr="Arrow pointing from Third party Git repository to the AWS lambda service. ">
            <a:extLst>
              <a:ext uri="{FF2B5EF4-FFF2-40B4-BE49-F238E27FC236}">
                <a16:creationId xmlns:a16="http://schemas.microsoft.com/office/drawing/2014/main" id="{2905120D-9AF1-0220-DE54-5A21DFBCD1C1}"/>
              </a:ext>
            </a:extLst>
          </p:cNvPr>
          <p:cNvCxnSpPr>
            <a:cxnSpLocks/>
            <a:stCxn id="3" idx="2"/>
            <a:endCxn id="4" idx="1"/>
          </p:cNvCxnSpPr>
          <p:nvPr/>
        </p:nvCxnSpPr>
        <p:spPr>
          <a:xfrm rot="16200000" flipH="1">
            <a:off x="3480058" y="1877000"/>
            <a:ext cx="403985" cy="4970426"/>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20" descr="Arrow pointing from Third party Git repository to the AWS lambda service. ">
            <a:extLst>
              <a:ext uri="{FF2B5EF4-FFF2-40B4-BE49-F238E27FC236}">
                <a16:creationId xmlns:a16="http://schemas.microsoft.com/office/drawing/2014/main" id="{D6269ED1-EB22-1E1B-AD60-3EBE731EDA28}"/>
              </a:ext>
            </a:extLst>
          </p:cNvPr>
          <p:cNvCxnSpPr>
            <a:cxnSpLocks/>
            <a:stCxn id="7" idx="0"/>
            <a:endCxn id="4" idx="1"/>
          </p:cNvCxnSpPr>
          <p:nvPr/>
        </p:nvCxnSpPr>
        <p:spPr>
          <a:xfrm rot="5400000" flipH="1" flipV="1">
            <a:off x="4310140" y="3121011"/>
            <a:ext cx="413927" cy="3300319"/>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20" descr="Arrow pointing from Third party Git repository to the AWS lambda service. ">
            <a:extLst>
              <a:ext uri="{FF2B5EF4-FFF2-40B4-BE49-F238E27FC236}">
                <a16:creationId xmlns:a16="http://schemas.microsoft.com/office/drawing/2014/main" id="{96886363-5FA2-5522-D85A-62B90195BA71}"/>
              </a:ext>
            </a:extLst>
          </p:cNvPr>
          <p:cNvCxnSpPr>
            <a:cxnSpLocks/>
            <a:stCxn id="12" idx="0"/>
            <a:endCxn id="4" idx="1"/>
          </p:cNvCxnSpPr>
          <p:nvPr/>
        </p:nvCxnSpPr>
        <p:spPr>
          <a:xfrm rot="5400000" flipH="1" flipV="1">
            <a:off x="5163553" y="3974424"/>
            <a:ext cx="413927" cy="1593493"/>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20" descr="Arrow pointing from Third party Git repository to the AWS lambda service. ">
            <a:extLst>
              <a:ext uri="{FF2B5EF4-FFF2-40B4-BE49-F238E27FC236}">
                <a16:creationId xmlns:a16="http://schemas.microsoft.com/office/drawing/2014/main" id="{C9F98DB7-FEBF-6FC3-3710-71B753B4B339}"/>
              </a:ext>
            </a:extLst>
          </p:cNvPr>
          <p:cNvCxnSpPr>
            <a:cxnSpLocks/>
            <a:stCxn id="19" idx="2"/>
            <a:endCxn id="4" idx="3"/>
          </p:cNvCxnSpPr>
          <p:nvPr/>
        </p:nvCxnSpPr>
        <p:spPr>
          <a:xfrm rot="5400000">
            <a:off x="8067517" y="3651859"/>
            <a:ext cx="408579" cy="1416115"/>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3" name="Straight Arrow Connector 20" descr="Arrow pointing from Third party Git repository to the AWS lambda service. ">
            <a:extLst>
              <a:ext uri="{FF2B5EF4-FFF2-40B4-BE49-F238E27FC236}">
                <a16:creationId xmlns:a16="http://schemas.microsoft.com/office/drawing/2014/main" id="{33B88F72-11C2-491B-A79B-D12077A3FA31}"/>
              </a:ext>
            </a:extLst>
          </p:cNvPr>
          <p:cNvCxnSpPr>
            <a:cxnSpLocks/>
            <a:stCxn id="15" idx="2"/>
            <a:endCxn id="4" idx="3"/>
          </p:cNvCxnSpPr>
          <p:nvPr/>
        </p:nvCxnSpPr>
        <p:spPr>
          <a:xfrm rot="5400000">
            <a:off x="8838225" y="2873675"/>
            <a:ext cx="416054" cy="2965008"/>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6" name="Straight Arrow Connector 20" descr="Arrow pointing from Third party Git repository to the AWS lambda service. ">
            <a:extLst>
              <a:ext uri="{FF2B5EF4-FFF2-40B4-BE49-F238E27FC236}">
                <a16:creationId xmlns:a16="http://schemas.microsoft.com/office/drawing/2014/main" id="{E75552A3-8A9C-93E9-EE5E-798FB11C1184}"/>
              </a:ext>
            </a:extLst>
          </p:cNvPr>
          <p:cNvCxnSpPr>
            <a:cxnSpLocks/>
            <a:stCxn id="16" idx="0"/>
            <a:endCxn id="4" idx="3"/>
          </p:cNvCxnSpPr>
          <p:nvPr/>
        </p:nvCxnSpPr>
        <p:spPr>
          <a:xfrm rot="16200000" flipV="1">
            <a:off x="8859402" y="3268553"/>
            <a:ext cx="373701" cy="2965008"/>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0" name="Straight Arrow Connector 20" descr="Arrow pointing from Third party Git repository to the AWS lambda service. ">
            <a:extLst>
              <a:ext uri="{FF2B5EF4-FFF2-40B4-BE49-F238E27FC236}">
                <a16:creationId xmlns:a16="http://schemas.microsoft.com/office/drawing/2014/main" id="{3F266B53-7B0D-3F89-0347-0DED18064330}"/>
              </a:ext>
            </a:extLst>
          </p:cNvPr>
          <p:cNvCxnSpPr>
            <a:cxnSpLocks/>
            <a:stCxn id="20" idx="0"/>
            <a:endCxn id="4" idx="3"/>
          </p:cNvCxnSpPr>
          <p:nvPr/>
        </p:nvCxnSpPr>
        <p:spPr>
          <a:xfrm rot="16200000" flipV="1">
            <a:off x="8081218" y="4046737"/>
            <a:ext cx="381177" cy="1416115"/>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4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C37DD2B9-3EE3-2A12-8CF2-49F5B2FF8969}"/>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CAACF0DF-7E54-B145-53F6-FE7655717D3E}"/>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MODERATION LABELS</a:t>
            </a:r>
            <a:endParaRPr dirty="0"/>
          </a:p>
        </p:txBody>
      </p:sp>
      <p:sp>
        <p:nvSpPr>
          <p:cNvPr id="203" name="Google Shape;307;p14">
            <a:extLst>
              <a:ext uri="{FF2B5EF4-FFF2-40B4-BE49-F238E27FC236}">
                <a16:creationId xmlns:a16="http://schemas.microsoft.com/office/drawing/2014/main" id="{7A6C5DCA-F99C-6B40-B071-98617CCCF101}"/>
              </a:ext>
            </a:extLst>
          </p:cNvPr>
          <p:cNvSpPr txBox="1"/>
          <p:nvPr/>
        </p:nvSpPr>
        <p:spPr>
          <a:xfrm>
            <a:off x="280415" y="1065317"/>
            <a:ext cx="11661649"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 detecção de conteúdos explícitos pode ser regulada por meio de intervalos de confiança menor ou maior, de acordo com a sensibilidade de cada caso de uso.</a:t>
            </a:r>
          </a:p>
        </p:txBody>
      </p:sp>
      <p:grpSp>
        <p:nvGrpSpPr>
          <p:cNvPr id="2" name="Agrupar 1">
            <a:extLst>
              <a:ext uri="{FF2B5EF4-FFF2-40B4-BE49-F238E27FC236}">
                <a16:creationId xmlns:a16="http://schemas.microsoft.com/office/drawing/2014/main" id="{0C1819C2-913D-55F2-08FE-1F19340BF183}"/>
              </a:ext>
            </a:extLst>
          </p:cNvPr>
          <p:cNvGrpSpPr/>
          <p:nvPr/>
        </p:nvGrpSpPr>
        <p:grpSpPr>
          <a:xfrm>
            <a:off x="1408284" y="1954388"/>
            <a:ext cx="8593672" cy="4635387"/>
            <a:chOff x="1284106" y="1704599"/>
            <a:chExt cx="9072036" cy="5007944"/>
          </a:xfrm>
        </p:grpSpPr>
        <p:pic>
          <p:nvPicPr>
            <p:cNvPr id="3076" name="Picture 4" descr="Como a violência dentro da família afeta a saúde mental e física das  crianças">
              <a:extLst>
                <a:ext uri="{FF2B5EF4-FFF2-40B4-BE49-F238E27FC236}">
                  <a16:creationId xmlns:a16="http://schemas.microsoft.com/office/drawing/2014/main" id="{BAC84484-0665-2A44-522B-92F6D7070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93445"/>
              <a:ext cx="4260142" cy="239633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4E5A9AF-462A-4091-1331-CD6E70869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106" y="1704599"/>
              <a:ext cx="4866331" cy="50079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iolência psicológica e moral é tão incapacitante quanto a física">
              <a:extLst>
                <a:ext uri="{FF2B5EF4-FFF2-40B4-BE49-F238E27FC236}">
                  <a16:creationId xmlns:a16="http://schemas.microsoft.com/office/drawing/2014/main" id="{BC7851C7-50F6-8642-0881-93E34FA5B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750857"/>
              <a:ext cx="4260142" cy="239633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5609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a:extLst>
            <a:ext uri="{FF2B5EF4-FFF2-40B4-BE49-F238E27FC236}">
              <a16:creationId xmlns:a16="http://schemas.microsoft.com/office/drawing/2014/main" id="{36D135DC-70F5-29D2-FFC2-6D9157DD8E68}"/>
            </a:ext>
          </a:extLst>
        </p:cNvPr>
        <p:cNvGrpSpPr/>
        <p:nvPr/>
      </p:nvGrpSpPr>
      <p:grpSpPr>
        <a:xfrm>
          <a:off x="0" y="0"/>
          <a:ext cx="0" cy="0"/>
          <a:chOff x="0" y="0"/>
          <a:chExt cx="0" cy="0"/>
        </a:xfrm>
      </p:grpSpPr>
      <p:sp>
        <p:nvSpPr>
          <p:cNvPr id="212" name="Google Shape;212;p6">
            <a:extLst>
              <a:ext uri="{FF2B5EF4-FFF2-40B4-BE49-F238E27FC236}">
                <a16:creationId xmlns:a16="http://schemas.microsoft.com/office/drawing/2014/main" id="{73A2BF71-6E10-91F0-CDBF-7483197628ED}"/>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MODOS DE </a:t>
            </a:r>
            <a:r>
              <a:rPr lang="pt-BR" sz="2800" b="1" dirty="0">
                <a:solidFill>
                  <a:srgbClr val="E0375F"/>
                </a:solidFill>
                <a:latin typeface="Roboto"/>
                <a:ea typeface="Roboto"/>
                <a:cs typeface="Roboto"/>
                <a:sym typeface="Roboto"/>
              </a:rPr>
              <a:t>DEPLOY: PADRÃO</a:t>
            </a:r>
            <a:endParaRPr sz="2800" dirty="0">
              <a:solidFill>
                <a:srgbClr val="E0375F"/>
              </a:solidFill>
              <a:latin typeface="Roboto"/>
              <a:ea typeface="Roboto"/>
              <a:cs typeface="Roboto"/>
              <a:sym typeface="Roboto"/>
            </a:endParaRPr>
          </a:p>
        </p:txBody>
      </p:sp>
      <p:sp>
        <p:nvSpPr>
          <p:cNvPr id="26" name="CaixaDeTexto 25">
            <a:extLst>
              <a:ext uri="{FF2B5EF4-FFF2-40B4-BE49-F238E27FC236}">
                <a16:creationId xmlns:a16="http://schemas.microsoft.com/office/drawing/2014/main" id="{3CDE3FEE-876B-ED50-9595-EC101622572E}"/>
              </a:ext>
            </a:extLst>
          </p:cNvPr>
          <p:cNvSpPr txBox="1"/>
          <p:nvPr/>
        </p:nvSpPr>
        <p:spPr>
          <a:xfrm>
            <a:off x="280416" y="985969"/>
            <a:ext cx="11641944"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 </a:t>
            </a:r>
            <a:r>
              <a:rPr kumimoji="0" lang="pt-BR" sz="1800" b="0" i="0" u="none" strike="noStrike" kern="0" cap="none" spc="0" normalizeH="0" baseline="0" noProof="0" dirty="0" err="1">
                <a:ln>
                  <a:noFill/>
                </a:ln>
                <a:solidFill>
                  <a:srgbClr val="E0375F"/>
                </a:solidFill>
                <a:effectLst/>
                <a:uLnTx/>
                <a:uFillTx/>
                <a:latin typeface="Roboto"/>
                <a:ea typeface="Roboto"/>
                <a:cs typeface="Roboto"/>
                <a:sym typeface="Roboto"/>
              </a:rPr>
              <a:t>deploy</a:t>
            </a:r>
            <a:r>
              <a:rPr kumimoji="0" lang="pt-BR" sz="1800" b="0" i="0" u="none" strike="noStrike" kern="0" cap="none" spc="0" normalizeH="0" baseline="0" noProof="0" dirty="0">
                <a:ln>
                  <a:noFill/>
                </a:ln>
                <a:solidFill>
                  <a:srgbClr val="E0375F"/>
                </a:solidFill>
                <a:effectLst/>
                <a:uLnTx/>
                <a:uFillTx/>
                <a:latin typeface="Roboto"/>
                <a:ea typeface="Roboto"/>
                <a:cs typeface="Roboto"/>
                <a:sym typeface="Roboto"/>
              </a:rPr>
              <a:t> local </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precisamos separar numa pasta temporária os arquivos para compactar. Note que as bibliotecas utilizadas precisam estar na raiz e não na pasta do ambiente virtualizado, por isso instalamos as dependências com o parâmetro “-t” de target.</a:t>
            </a:r>
          </a:p>
        </p:txBody>
      </p:sp>
      <p:sp>
        <p:nvSpPr>
          <p:cNvPr id="8" name="CaixaDeTexto 7">
            <a:extLst>
              <a:ext uri="{FF2B5EF4-FFF2-40B4-BE49-F238E27FC236}">
                <a16:creationId xmlns:a16="http://schemas.microsoft.com/office/drawing/2014/main" id="{C3D65031-62DA-0B99-3F96-4F55CFD46D5F}"/>
              </a:ext>
            </a:extLst>
          </p:cNvPr>
          <p:cNvSpPr txBox="1"/>
          <p:nvPr/>
        </p:nvSpPr>
        <p:spPr>
          <a:xfrm>
            <a:off x="280416" y="2054019"/>
            <a:ext cx="6094268"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mkdir</a:t>
            </a:r>
            <a:r>
              <a:rPr kumimoji="0" lang="en-US"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deploy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pip</a:t>
            </a:r>
            <a:r>
              <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a:t>
            </a: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install</a:t>
            </a:r>
            <a:r>
              <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-r .\requirements.txt -t </a:t>
            </a: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deploy</a:t>
            </a:r>
            <a:endPar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cp</a:t>
            </a:r>
            <a:r>
              <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app.py </a:t>
            </a: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deploy</a:t>
            </a:r>
            <a:endPar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cd</a:t>
            </a:r>
            <a:r>
              <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a:t>
            </a:r>
            <a:r>
              <a:rPr kumimoji="0" lang="pt-BR"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deploy</a:t>
            </a:r>
            <a:endPar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zip -r function.zip .</a:t>
            </a:r>
          </a:p>
        </p:txBody>
      </p:sp>
      <p:sp>
        <p:nvSpPr>
          <p:cNvPr id="24" name="CaixaDeTexto 23">
            <a:extLst>
              <a:ext uri="{FF2B5EF4-FFF2-40B4-BE49-F238E27FC236}">
                <a16:creationId xmlns:a16="http://schemas.microsoft.com/office/drawing/2014/main" id="{01D3932D-20CF-21E9-2707-C2ECAD5BCEB5}"/>
              </a:ext>
            </a:extLst>
          </p:cNvPr>
          <p:cNvSpPr txBox="1"/>
          <p:nvPr/>
        </p:nvSpPr>
        <p:spPr>
          <a:xfrm>
            <a:off x="280772" y="3342043"/>
            <a:ext cx="11641588"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Após compactarmos, enviamos o arquivo pela Console da AWS, em “Código”, depois “Fazer Upload” e então de arquivo local. Com a implantação terminada, a pasta </a:t>
            </a:r>
            <a:r>
              <a:rPr kumimoji="0" lang="pt-BR" sz="1600" b="0" i="1" u="none" strike="noStrike" kern="0" cap="none" spc="0" normalizeH="0" baseline="0" noProof="0" dirty="0" err="1">
                <a:ln>
                  <a:noFill/>
                </a:ln>
                <a:solidFill>
                  <a:srgbClr val="94A2AC"/>
                </a:solidFill>
                <a:effectLst/>
                <a:uLnTx/>
                <a:uFillTx/>
                <a:latin typeface="Roboto"/>
                <a:ea typeface="Roboto"/>
                <a:cs typeface="Roboto"/>
                <a:sym typeface="Roboto"/>
              </a:rPr>
              <a:t>deploy</a:t>
            </a: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 pode ser removida.</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Ou utilizar o comando abaixo para carregar via AWS CLI.</a:t>
            </a:r>
          </a:p>
        </p:txBody>
      </p:sp>
      <p:sp>
        <p:nvSpPr>
          <p:cNvPr id="2" name="CaixaDeTexto 1">
            <a:extLst>
              <a:ext uri="{FF2B5EF4-FFF2-40B4-BE49-F238E27FC236}">
                <a16:creationId xmlns:a16="http://schemas.microsoft.com/office/drawing/2014/main" id="{3BA8F922-3F22-0F75-70D9-11E5E4739D16}"/>
              </a:ext>
            </a:extLst>
          </p:cNvPr>
          <p:cNvSpPr txBox="1"/>
          <p:nvPr/>
        </p:nvSpPr>
        <p:spPr>
          <a:xfrm>
            <a:off x="275206" y="4502425"/>
            <a:ext cx="1164158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aws</a:t>
            </a:r>
            <a:r>
              <a:rPr kumimoji="0" lang="en-US"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 lambda update-function-code --function-name </a:t>
            </a:r>
            <a:r>
              <a:rPr kumimoji="0" lang="en-US" sz="1400" b="0" i="0" u="none" strike="noStrike" kern="0" cap="none" spc="0" normalizeH="0" baseline="0" noProof="0" dirty="0" err="1">
                <a:ln>
                  <a:noFill/>
                </a:ln>
                <a:solidFill>
                  <a:srgbClr val="36464E"/>
                </a:solidFill>
                <a:effectLst/>
                <a:uLnTx/>
                <a:uFillTx/>
                <a:latin typeface="Roboto Mono" panose="00000009000000000000" pitchFamily="49" charset="0"/>
                <a:cs typeface="Arial"/>
                <a:sym typeface="Arial"/>
              </a:rPr>
              <a:t>detectar</a:t>
            </a:r>
            <a:r>
              <a:rPr kumimoji="0" lang="en-US"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rPr>
              <a:t>-face --zip-file fileb://function.zip</a:t>
            </a:r>
            <a:endParaRPr kumimoji="0" lang="pt-BR" sz="1400" b="0" i="0" u="none" strike="noStrike" kern="0" cap="none" spc="0" normalizeH="0" baseline="0" noProof="0" dirty="0">
              <a:ln>
                <a:noFill/>
              </a:ln>
              <a:solidFill>
                <a:srgbClr val="36464E"/>
              </a:solidFill>
              <a:effectLst/>
              <a:uLnTx/>
              <a:uFillTx/>
              <a:latin typeface="Roboto Mono" panose="00000009000000000000" pitchFamily="49" charset="0"/>
              <a:cs typeface="Arial"/>
              <a:sym typeface="Arial"/>
            </a:endParaRPr>
          </a:p>
        </p:txBody>
      </p:sp>
    </p:spTree>
    <p:extLst>
      <p:ext uri="{BB962C8B-B14F-4D97-AF65-F5344CB8AC3E}">
        <p14:creationId xmlns:p14="http://schemas.microsoft.com/office/powerpoint/2010/main" val="2354157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E55B31C4-726E-64DB-E0BF-3B9ED8107C57}"/>
            </a:ext>
          </a:extLst>
        </p:cNvPr>
        <p:cNvGrpSpPr/>
        <p:nvPr/>
      </p:nvGrpSpPr>
      <p:grpSpPr>
        <a:xfrm>
          <a:off x="0" y="0"/>
          <a:ext cx="0" cy="0"/>
          <a:chOff x="0" y="0"/>
          <a:chExt cx="0" cy="0"/>
        </a:xfrm>
      </p:grpSpPr>
      <p:cxnSp>
        <p:nvCxnSpPr>
          <p:cNvPr id="189" name="Google Shape;189;p3">
            <a:extLst>
              <a:ext uri="{FF2B5EF4-FFF2-40B4-BE49-F238E27FC236}">
                <a16:creationId xmlns:a16="http://schemas.microsoft.com/office/drawing/2014/main" id="{845C3619-1087-BA28-E801-919B59DC2C62}"/>
              </a:ext>
            </a:extLst>
          </p:cNvPr>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a:extLst>
              <a:ext uri="{FF2B5EF4-FFF2-40B4-BE49-F238E27FC236}">
                <a16:creationId xmlns:a16="http://schemas.microsoft.com/office/drawing/2014/main" id="{6E5202F6-0E96-8957-3C1B-7E8BFD173E8A}"/>
              </a:ext>
            </a:extLst>
          </p:cNvPr>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2" name="Picture 2">
            <a:extLst>
              <a:ext uri="{FF2B5EF4-FFF2-40B4-BE49-F238E27FC236}">
                <a16:creationId xmlns:a16="http://schemas.microsoft.com/office/drawing/2014/main" id="{1E6A9F87-8D9F-8CDC-1103-A160D3D02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229" y="1950869"/>
            <a:ext cx="4533541" cy="265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2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42081FB8-A3C1-61CE-2F89-63F4627D818E}"/>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1ECEA898-B8F5-1465-67DD-06DE34D14C58}"/>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STREAMLIT</a:t>
            </a:r>
            <a:endParaRPr sz="2800" dirty="0">
              <a:solidFill>
                <a:srgbClr val="E0375F"/>
              </a:solidFill>
              <a:latin typeface="Roboto"/>
              <a:ea typeface="Roboto"/>
              <a:cs typeface="Roboto"/>
              <a:sym typeface="Roboto"/>
            </a:endParaRPr>
          </a:p>
        </p:txBody>
      </p:sp>
      <p:sp>
        <p:nvSpPr>
          <p:cNvPr id="433" name="Google Shape;433;p24">
            <a:extLst>
              <a:ext uri="{FF2B5EF4-FFF2-40B4-BE49-F238E27FC236}">
                <a16:creationId xmlns:a16="http://schemas.microsoft.com/office/drawing/2014/main" id="{55729015-F5D6-7888-7B27-0229E4238489}"/>
              </a:ext>
            </a:extLst>
          </p:cNvPr>
          <p:cNvSpPr txBox="1"/>
          <p:nvPr/>
        </p:nvSpPr>
        <p:spPr>
          <a:xfrm>
            <a:off x="323850" y="981075"/>
            <a:ext cx="11563350" cy="13233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É uma biblioteca de código aberto em Python que permite a criação rápida e fácil de aplicativos da web interativos para ciência de dados e aprendizado de máquina. Com ele é possível transformar scripts Python em aplicativos da web interativos com apenas algumas linhas de código, sem a necessidade de conhecimento em desenvolvimento web.</a:t>
            </a:r>
            <a:endParaRPr dirty="0"/>
          </a:p>
        </p:txBody>
      </p:sp>
      <p:sp>
        <p:nvSpPr>
          <p:cNvPr id="7" name="CaixaDeTexto 6">
            <a:extLst>
              <a:ext uri="{FF2B5EF4-FFF2-40B4-BE49-F238E27FC236}">
                <a16:creationId xmlns:a16="http://schemas.microsoft.com/office/drawing/2014/main" id="{B007A800-4E9B-51BD-9590-D9F72BDD9ECC}"/>
              </a:ext>
            </a:extLst>
          </p:cNvPr>
          <p:cNvSpPr txBox="1"/>
          <p:nvPr/>
        </p:nvSpPr>
        <p:spPr>
          <a:xfrm>
            <a:off x="444263" y="2733559"/>
            <a:ext cx="11322523" cy="32931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pPr marL="285750" indent="-285750">
              <a:buFont typeface="Arial" panose="020B0604020202020204" pitchFamily="34" charset="0"/>
              <a:buChar char="•"/>
            </a:pPr>
            <a:r>
              <a:rPr lang="pt-BR" sz="1600" b="1" dirty="0"/>
              <a:t>Simplicidade de Uso</a:t>
            </a:r>
            <a:r>
              <a:rPr lang="pt-BR" sz="1600" dirty="0"/>
              <a:t>: foi projetado para ser simples e intuitivo, permitindo que os desenvolvedores criem aplicativos da web interativos com apenas algumas linhas de código Python.</a:t>
            </a:r>
          </a:p>
          <a:p>
            <a:pPr marL="285750" indent="-285750">
              <a:buFont typeface="Arial" panose="020B0604020202020204" pitchFamily="34" charset="0"/>
              <a:buChar char="•"/>
            </a:pPr>
            <a:r>
              <a:rPr lang="pt-BR" sz="1600" b="1" dirty="0"/>
              <a:t>Reatividade em Tempo Real</a:t>
            </a:r>
            <a:r>
              <a:rPr lang="pt-BR" sz="1600" dirty="0"/>
              <a:t>: os aplicativos criados são reativos em tempo real, o que significa que as atualizações nos elementos da interface do usuário são refletidas instantaneamente, sem a necessidade de recarregar a página.</a:t>
            </a:r>
          </a:p>
          <a:p>
            <a:pPr marL="285750" indent="-285750">
              <a:buFont typeface="Arial" panose="020B0604020202020204" pitchFamily="34" charset="0"/>
              <a:buChar char="•"/>
            </a:pPr>
            <a:r>
              <a:rPr lang="pt-BR" sz="1600" b="1" dirty="0"/>
              <a:t>Ampla Gama de Widgets</a:t>
            </a:r>
            <a:r>
              <a:rPr lang="pt-BR" sz="1600" dirty="0"/>
              <a:t>: oferece uma ampla variedade de widgets interativos, como botões, caixas de seleção, barras deslizantes e gráficos, que podem ser facilmente integrados aos aplicativos para torná-los mais dinâmicos e envolventes.</a:t>
            </a:r>
          </a:p>
          <a:p>
            <a:pPr marL="285750" indent="-285750">
              <a:buFont typeface="Arial" panose="020B0604020202020204" pitchFamily="34" charset="0"/>
              <a:buChar char="•"/>
            </a:pPr>
            <a:r>
              <a:rPr lang="pt-BR" sz="1600" b="1" dirty="0"/>
              <a:t>Integração com Bibliotecas de Visualização</a:t>
            </a:r>
            <a:r>
              <a:rPr lang="pt-BR" sz="1600" dirty="0"/>
              <a:t>: integra perfeitamente com bibliotecas populares de visualização de dados, como </a:t>
            </a:r>
            <a:r>
              <a:rPr lang="pt-BR" sz="1600" dirty="0" err="1"/>
              <a:t>Matplotlib</a:t>
            </a:r>
            <a:r>
              <a:rPr lang="pt-BR" sz="1600" dirty="0"/>
              <a:t>, </a:t>
            </a:r>
            <a:r>
              <a:rPr lang="pt-BR" sz="1600" dirty="0" err="1"/>
              <a:t>Plotly</a:t>
            </a:r>
            <a:r>
              <a:rPr lang="pt-BR" sz="1600" dirty="0"/>
              <a:t> e Altair, permitindo que os desenvolvedores criem visualizações impressionantes com apenas algumas linhas de código.</a:t>
            </a:r>
          </a:p>
          <a:p>
            <a:pPr marL="285750" indent="-285750">
              <a:buFont typeface="Arial" panose="020B0604020202020204" pitchFamily="34" charset="0"/>
              <a:buChar char="•"/>
            </a:pPr>
            <a:r>
              <a:rPr lang="pt-BR" sz="1600" b="1" dirty="0"/>
              <a:t>Suporte para Modelos de Machine Learning</a:t>
            </a:r>
            <a:r>
              <a:rPr lang="pt-BR" sz="1600" dirty="0"/>
              <a:t>: os aplicativos podem incluir modelos de machine learning treinados e fornecer uma interface amigável para os usuários interagirem com esses modelos, inserindo dados de entrada e visualizando os resultados.</a:t>
            </a:r>
          </a:p>
        </p:txBody>
      </p:sp>
    </p:spTree>
    <p:extLst>
      <p:ext uri="{BB962C8B-B14F-4D97-AF65-F5344CB8AC3E}">
        <p14:creationId xmlns:p14="http://schemas.microsoft.com/office/powerpoint/2010/main" val="3394386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a:extLst>
            <a:ext uri="{FF2B5EF4-FFF2-40B4-BE49-F238E27FC236}">
              <a16:creationId xmlns:a16="http://schemas.microsoft.com/office/drawing/2014/main" id="{82BD3102-B4A0-1638-0483-4040926502A8}"/>
            </a:ext>
          </a:extLst>
        </p:cNvPr>
        <p:cNvGrpSpPr/>
        <p:nvPr/>
      </p:nvGrpSpPr>
      <p:grpSpPr>
        <a:xfrm>
          <a:off x="0" y="0"/>
          <a:ext cx="0" cy="0"/>
          <a:chOff x="0" y="0"/>
          <a:chExt cx="0" cy="0"/>
        </a:xfrm>
      </p:grpSpPr>
      <p:sp>
        <p:nvSpPr>
          <p:cNvPr id="264" name="Google Shape;264;p11">
            <a:extLst>
              <a:ext uri="{FF2B5EF4-FFF2-40B4-BE49-F238E27FC236}">
                <a16:creationId xmlns:a16="http://schemas.microsoft.com/office/drawing/2014/main" id="{55E5CFE1-23DB-3F49-D9B6-D37D603028C6}"/>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SYSTEM</a:t>
            </a:r>
            <a:r>
              <a:rPr lang="pt-BR" sz="2800" b="1" dirty="0">
                <a:solidFill>
                  <a:srgbClr val="E0375F"/>
                </a:solidFill>
                <a:latin typeface="Roboto"/>
                <a:ea typeface="Roboto"/>
                <a:cs typeface="Roboto"/>
                <a:sym typeface="Roboto"/>
              </a:rPr>
              <a:t> DESIGN</a:t>
            </a:r>
            <a:endParaRPr sz="2800" dirty="0">
              <a:solidFill>
                <a:srgbClr val="94A2AC"/>
              </a:solidFill>
              <a:latin typeface="Roboto"/>
              <a:ea typeface="Roboto"/>
              <a:cs typeface="Roboto"/>
              <a:sym typeface="Roboto"/>
            </a:endParaRPr>
          </a:p>
        </p:txBody>
      </p:sp>
      <p:pic>
        <p:nvPicPr>
          <p:cNvPr id="55" name="Graphic 10" descr="AWS Lambda service icon.">
            <a:extLst>
              <a:ext uri="{FF2B5EF4-FFF2-40B4-BE49-F238E27FC236}">
                <a16:creationId xmlns:a16="http://schemas.microsoft.com/office/drawing/2014/main" id="{84B43449-C2A0-251F-520D-8025E425304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898953" y="164886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0">
            <a:extLst>
              <a:ext uri="{FF2B5EF4-FFF2-40B4-BE49-F238E27FC236}">
                <a16:creationId xmlns:a16="http://schemas.microsoft.com/office/drawing/2014/main" id="{0D6AA8D0-D3B7-91C5-286F-78B0197E2B39}"/>
              </a:ext>
            </a:extLst>
          </p:cNvPr>
          <p:cNvSpPr txBox="1">
            <a:spLocks noChangeArrowheads="1"/>
          </p:cNvSpPr>
          <p:nvPr/>
        </p:nvSpPr>
        <p:spPr bwMode="auto">
          <a:xfrm>
            <a:off x="7689038" y="2414042"/>
            <a:ext cx="11818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AWS Lambda</a:t>
            </a:r>
          </a:p>
        </p:txBody>
      </p:sp>
      <p:sp>
        <p:nvSpPr>
          <p:cNvPr id="26" name="Rectangle 54">
            <a:extLst>
              <a:ext uri="{FF2B5EF4-FFF2-40B4-BE49-F238E27FC236}">
                <a16:creationId xmlns:a16="http://schemas.microsoft.com/office/drawing/2014/main" id="{717D6C56-FEEB-A74F-7D74-523647FC7435}"/>
              </a:ext>
            </a:extLst>
          </p:cNvPr>
          <p:cNvSpPr/>
          <p:nvPr/>
        </p:nvSpPr>
        <p:spPr>
          <a:xfrm>
            <a:off x="6058062" y="1175461"/>
            <a:ext cx="5125850" cy="524284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Model Product</a:t>
            </a:r>
          </a:p>
        </p:txBody>
      </p:sp>
      <p:pic>
        <p:nvPicPr>
          <p:cNvPr id="27" name="Graphic 55" descr="AWS Cloud group icon with AWS logo.">
            <a:extLst>
              <a:ext uri="{FF2B5EF4-FFF2-40B4-BE49-F238E27FC236}">
                <a16:creationId xmlns:a16="http://schemas.microsoft.com/office/drawing/2014/main" id="{739A1112-25C4-2986-9E77-01ADDEED2F0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8062" y="1175461"/>
            <a:ext cx="381000" cy="381000"/>
          </a:xfrm>
          <a:prstGeom prst="rect">
            <a:avLst/>
          </a:prstGeom>
        </p:spPr>
      </p:pic>
      <p:sp>
        <p:nvSpPr>
          <p:cNvPr id="3" name="Rectangle 57">
            <a:extLst>
              <a:ext uri="{FF2B5EF4-FFF2-40B4-BE49-F238E27FC236}">
                <a16:creationId xmlns:a16="http://schemas.microsoft.com/office/drawing/2014/main" id="{F2EFCCF5-409C-2D24-7E94-9836567F1C44}"/>
              </a:ext>
            </a:extLst>
          </p:cNvPr>
          <p:cNvSpPr/>
          <p:nvPr/>
        </p:nvSpPr>
        <p:spPr>
          <a:xfrm>
            <a:off x="1176951" y="1175461"/>
            <a:ext cx="3526214" cy="524284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Streamlit</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Cloud</a:t>
            </a:r>
          </a:p>
        </p:txBody>
      </p:sp>
      <p:pic>
        <p:nvPicPr>
          <p:cNvPr id="4" name="Graphic 58" descr="AWS Cloud group icon with cloud.">
            <a:extLst>
              <a:ext uri="{FF2B5EF4-FFF2-40B4-BE49-F238E27FC236}">
                <a16:creationId xmlns:a16="http://schemas.microsoft.com/office/drawing/2014/main" id="{94E57A98-FF9C-D3AA-986C-D9C52EADE57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76951" y="1175461"/>
            <a:ext cx="381000" cy="381000"/>
          </a:xfrm>
          <a:prstGeom prst="rect">
            <a:avLst/>
          </a:prstGeom>
        </p:spPr>
      </p:pic>
      <p:grpSp>
        <p:nvGrpSpPr>
          <p:cNvPr id="269" name="Agrupar 268">
            <a:extLst>
              <a:ext uri="{FF2B5EF4-FFF2-40B4-BE49-F238E27FC236}">
                <a16:creationId xmlns:a16="http://schemas.microsoft.com/office/drawing/2014/main" id="{F1677729-4ADE-ED67-2548-07E4271E3738}"/>
              </a:ext>
            </a:extLst>
          </p:cNvPr>
          <p:cNvGrpSpPr/>
          <p:nvPr/>
        </p:nvGrpSpPr>
        <p:grpSpPr>
          <a:xfrm>
            <a:off x="2013998" y="3549248"/>
            <a:ext cx="1776334" cy="809620"/>
            <a:chOff x="2013998" y="3710577"/>
            <a:chExt cx="1776334" cy="809620"/>
          </a:xfrm>
        </p:grpSpPr>
        <p:pic>
          <p:nvPicPr>
            <p:cNvPr id="5" name="Picture 2" descr="Streamlit Logo PNG Vector (SVG) Free Download">
              <a:extLst>
                <a:ext uri="{FF2B5EF4-FFF2-40B4-BE49-F238E27FC236}">
                  <a16:creationId xmlns:a16="http://schemas.microsoft.com/office/drawing/2014/main" id="{70F80DA3-DE0F-1D43-36E2-5455133A1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2155" y="3710577"/>
              <a:ext cx="913663" cy="496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9">
              <a:extLst>
                <a:ext uri="{FF2B5EF4-FFF2-40B4-BE49-F238E27FC236}">
                  <a16:creationId xmlns:a16="http://schemas.microsoft.com/office/drawing/2014/main" id="{5CF76987-20BD-F286-AD33-A9B3689C7338}"/>
                </a:ext>
              </a:extLst>
            </p:cNvPr>
            <p:cNvSpPr txBox="1">
              <a:spLocks noChangeArrowheads="1"/>
            </p:cNvSpPr>
            <p:nvPr/>
          </p:nvSpPr>
          <p:spPr bwMode="auto">
            <a:xfrm>
              <a:off x="2013998" y="4243198"/>
              <a:ext cx="17763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err="1">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Streamlit</a:t>
              </a: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 App</a:t>
              </a:r>
            </a:p>
          </p:txBody>
        </p:sp>
      </p:grpSp>
      <p:cxnSp>
        <p:nvCxnSpPr>
          <p:cNvPr id="8" name="Straight Arrow Connector 20" descr="Arrow pointing from Third party Git repository to the AWS lambda service. ">
            <a:extLst>
              <a:ext uri="{FF2B5EF4-FFF2-40B4-BE49-F238E27FC236}">
                <a16:creationId xmlns:a16="http://schemas.microsoft.com/office/drawing/2014/main" id="{D2E0C3B9-73CB-B7D1-B4D6-90783722F8E6}"/>
              </a:ext>
            </a:extLst>
          </p:cNvPr>
          <p:cNvCxnSpPr>
            <a:cxnSpLocks/>
            <a:stCxn id="5" idx="0"/>
            <a:endCxn id="55" idx="1"/>
          </p:cNvCxnSpPr>
          <p:nvPr/>
        </p:nvCxnSpPr>
        <p:spPr>
          <a:xfrm rot="5400000" flipH="1" flipV="1">
            <a:off x="4659280" y="309575"/>
            <a:ext cx="1519381" cy="4959966"/>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8" name="Agrupar 267">
            <a:extLst>
              <a:ext uri="{FF2B5EF4-FFF2-40B4-BE49-F238E27FC236}">
                <a16:creationId xmlns:a16="http://schemas.microsoft.com/office/drawing/2014/main" id="{F2D70538-DA81-4131-DD51-4E6AE588F633}"/>
              </a:ext>
            </a:extLst>
          </p:cNvPr>
          <p:cNvGrpSpPr/>
          <p:nvPr/>
        </p:nvGrpSpPr>
        <p:grpSpPr>
          <a:xfrm>
            <a:off x="9121801" y="3434559"/>
            <a:ext cx="2243137" cy="1038999"/>
            <a:chOff x="9121801" y="3387919"/>
            <a:chExt cx="2243137" cy="1038999"/>
          </a:xfrm>
        </p:grpSpPr>
        <p:pic>
          <p:nvPicPr>
            <p:cNvPr id="11" name="Graphic 17" descr="Amazon Comprehend service icon.">
              <a:extLst>
                <a:ext uri="{FF2B5EF4-FFF2-40B4-BE49-F238E27FC236}">
                  <a16:creationId xmlns:a16="http://schemas.microsoft.com/office/drawing/2014/main" id="{BE87B836-E15D-6FB3-E43E-C289551E20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59988" y="338791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9395DEF3-8AA1-5F08-88AE-1FB5EA9CB172}"/>
                </a:ext>
              </a:extLst>
            </p:cNvPr>
            <p:cNvSpPr txBox="1">
              <a:spLocks noChangeArrowheads="1"/>
            </p:cNvSpPr>
            <p:nvPr/>
          </p:nvSpPr>
          <p:spPr bwMode="auto">
            <a:xfrm>
              <a:off x="9121801" y="414991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grpSp>
      <p:pic>
        <p:nvPicPr>
          <p:cNvPr id="16" name="Graphic 18" descr="Amazon Rekognition service icon.">
            <a:extLst>
              <a:ext uri="{FF2B5EF4-FFF2-40B4-BE49-F238E27FC236}">
                <a16:creationId xmlns:a16="http://schemas.microsoft.com/office/drawing/2014/main" id="{7AD5851F-C913-A0CB-3FEE-33D853CBC7D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34588" y="16466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B622BB08-AE8E-C58C-53C0-C72FE44D47E7}"/>
              </a:ext>
            </a:extLst>
          </p:cNvPr>
          <p:cNvSpPr txBox="1">
            <a:spLocks noChangeArrowheads="1"/>
          </p:cNvSpPr>
          <p:nvPr/>
        </p:nvSpPr>
        <p:spPr bwMode="auto">
          <a:xfrm>
            <a:off x="9085288" y="241020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17" descr="Amazon Textract service icon.">
            <a:extLst>
              <a:ext uri="{FF2B5EF4-FFF2-40B4-BE49-F238E27FC236}">
                <a16:creationId xmlns:a16="http://schemas.microsoft.com/office/drawing/2014/main" id="{0916F2AA-57B4-A401-2033-FA824D97837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898953" y="507749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a:extLst>
              <a:ext uri="{FF2B5EF4-FFF2-40B4-BE49-F238E27FC236}">
                <a16:creationId xmlns:a16="http://schemas.microsoft.com/office/drawing/2014/main" id="{F6456D51-2298-BA6E-E38F-21FB8D07CAEE}"/>
              </a:ext>
            </a:extLst>
          </p:cNvPr>
          <p:cNvSpPr txBox="1">
            <a:spLocks noChangeArrowheads="1"/>
          </p:cNvSpPr>
          <p:nvPr/>
        </p:nvSpPr>
        <p:spPr bwMode="auto">
          <a:xfrm>
            <a:off x="7133778" y="583949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0" name="Graphic 6" descr="Amazon Bedrock service icon.">
            <a:extLst>
              <a:ext uri="{FF2B5EF4-FFF2-40B4-BE49-F238E27FC236}">
                <a16:creationId xmlns:a16="http://schemas.microsoft.com/office/drawing/2014/main" id="{719DB519-8D02-1D13-0B16-2E85817583A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469030" y="5075904"/>
            <a:ext cx="762000" cy="762000"/>
          </a:xfrm>
          <a:prstGeom prst="rect">
            <a:avLst/>
          </a:prstGeom>
        </p:spPr>
      </p:pic>
      <p:sp>
        <p:nvSpPr>
          <p:cNvPr id="31" name="TextBox 12">
            <a:extLst>
              <a:ext uri="{FF2B5EF4-FFF2-40B4-BE49-F238E27FC236}">
                <a16:creationId xmlns:a16="http://schemas.microsoft.com/office/drawing/2014/main" id="{17EE6679-83B4-7CF8-25DF-5321121726F0}"/>
              </a:ext>
            </a:extLst>
          </p:cNvPr>
          <p:cNvSpPr txBox="1">
            <a:spLocks noChangeArrowheads="1"/>
          </p:cNvSpPr>
          <p:nvPr/>
        </p:nvSpPr>
        <p:spPr bwMode="auto">
          <a:xfrm>
            <a:off x="5719730" y="5839491"/>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pic>
        <p:nvPicPr>
          <p:cNvPr id="32" name="Graphic 22" descr="Amazon SageMaker service icon.">
            <a:extLst>
              <a:ext uri="{FF2B5EF4-FFF2-40B4-BE49-F238E27FC236}">
                <a16:creationId xmlns:a16="http://schemas.microsoft.com/office/drawing/2014/main" id="{DE8D6699-3373-E580-CA65-163D86D30BA1}"/>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905582" y="507749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5">
            <a:extLst>
              <a:ext uri="{FF2B5EF4-FFF2-40B4-BE49-F238E27FC236}">
                <a16:creationId xmlns:a16="http://schemas.microsoft.com/office/drawing/2014/main" id="{1D0E965D-D348-B220-5434-35C9E3A217FC}"/>
              </a:ext>
            </a:extLst>
          </p:cNvPr>
          <p:cNvSpPr txBox="1">
            <a:spLocks noChangeArrowheads="1"/>
          </p:cNvSpPr>
          <p:nvPr/>
        </p:nvSpPr>
        <p:spPr bwMode="auto">
          <a:xfrm>
            <a:off x="9191207" y="5839491"/>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nvGrpSpPr>
          <p:cNvPr id="267" name="Agrupar 266">
            <a:extLst>
              <a:ext uri="{FF2B5EF4-FFF2-40B4-BE49-F238E27FC236}">
                <a16:creationId xmlns:a16="http://schemas.microsoft.com/office/drawing/2014/main" id="{2FF784DF-93ED-F6FF-9645-7647CCFEB487}"/>
              </a:ext>
            </a:extLst>
          </p:cNvPr>
          <p:cNvGrpSpPr/>
          <p:nvPr/>
        </p:nvGrpSpPr>
        <p:grpSpPr>
          <a:xfrm>
            <a:off x="7689038" y="3422767"/>
            <a:ext cx="1181830" cy="1062583"/>
            <a:chOff x="7689038" y="3395944"/>
            <a:chExt cx="1181830" cy="1062583"/>
          </a:xfrm>
        </p:grpSpPr>
        <p:pic>
          <p:nvPicPr>
            <p:cNvPr id="37" name="Graphic 10" descr="AWS Lambda service icon.">
              <a:extLst>
                <a:ext uri="{FF2B5EF4-FFF2-40B4-BE49-F238E27FC236}">
                  <a16:creationId xmlns:a16="http://schemas.microsoft.com/office/drawing/2014/main" id="{2E6332F1-5AB8-CAAE-ECA7-CB4EB96B07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898953" y="339594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0">
              <a:extLst>
                <a:ext uri="{FF2B5EF4-FFF2-40B4-BE49-F238E27FC236}">
                  <a16:creationId xmlns:a16="http://schemas.microsoft.com/office/drawing/2014/main" id="{39C630AD-61A1-A80A-3CE5-D4FEB11C2143}"/>
                </a:ext>
              </a:extLst>
            </p:cNvPr>
            <p:cNvSpPr txBox="1">
              <a:spLocks noChangeArrowheads="1"/>
            </p:cNvSpPr>
            <p:nvPr/>
          </p:nvSpPr>
          <p:spPr bwMode="auto">
            <a:xfrm>
              <a:off x="7689038" y="4181528"/>
              <a:ext cx="11818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AWS Lambda</a:t>
              </a:r>
            </a:p>
          </p:txBody>
        </p:sp>
      </p:grpSp>
      <p:cxnSp>
        <p:nvCxnSpPr>
          <p:cNvPr id="40" name="Straight Arrow Connector 20" descr="Arrow pointing from Third party Git repository to the AWS lambda service. ">
            <a:extLst>
              <a:ext uri="{FF2B5EF4-FFF2-40B4-BE49-F238E27FC236}">
                <a16:creationId xmlns:a16="http://schemas.microsoft.com/office/drawing/2014/main" id="{43CCCDB4-096F-8314-8FCD-BBFBF021E724}"/>
              </a:ext>
            </a:extLst>
          </p:cNvPr>
          <p:cNvCxnSpPr>
            <a:cxnSpLocks/>
            <a:stCxn id="55" idx="3"/>
            <a:endCxn id="16" idx="1"/>
          </p:cNvCxnSpPr>
          <p:nvPr/>
        </p:nvCxnSpPr>
        <p:spPr>
          <a:xfrm flipV="1">
            <a:off x="8660953" y="2027620"/>
            <a:ext cx="1173635" cy="2247"/>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20" descr="Arrow pointing from Third party Git repository to the AWS lambda service. ">
            <a:extLst>
              <a:ext uri="{FF2B5EF4-FFF2-40B4-BE49-F238E27FC236}">
                <a16:creationId xmlns:a16="http://schemas.microsoft.com/office/drawing/2014/main" id="{E538233B-FB9C-E545-E23E-06A5322E8313}"/>
              </a:ext>
            </a:extLst>
          </p:cNvPr>
          <p:cNvCxnSpPr>
            <a:cxnSpLocks/>
            <a:stCxn id="56" idx="2"/>
            <a:endCxn id="11" idx="0"/>
          </p:cNvCxnSpPr>
          <p:nvPr/>
        </p:nvCxnSpPr>
        <p:spPr>
          <a:xfrm rot="16200000" flipH="1">
            <a:off x="8888711" y="2082282"/>
            <a:ext cx="743518" cy="1961035"/>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20" descr="Arrow pointing from Third party Git repository to the AWS lambda service. ">
            <a:extLst>
              <a:ext uri="{FF2B5EF4-FFF2-40B4-BE49-F238E27FC236}">
                <a16:creationId xmlns:a16="http://schemas.microsoft.com/office/drawing/2014/main" id="{C0D7DE99-26E0-A33F-CF3C-56D6A9E3C624}"/>
              </a:ext>
            </a:extLst>
          </p:cNvPr>
          <p:cNvCxnSpPr>
            <a:cxnSpLocks/>
            <a:stCxn id="37" idx="3"/>
            <a:endCxn id="32" idx="1"/>
          </p:cNvCxnSpPr>
          <p:nvPr/>
        </p:nvCxnSpPr>
        <p:spPr>
          <a:xfrm>
            <a:off x="8660953" y="3803767"/>
            <a:ext cx="1244629" cy="1654724"/>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20" descr="Arrow pointing from Third party Git repository to the AWS lambda service. ">
            <a:extLst>
              <a:ext uri="{FF2B5EF4-FFF2-40B4-BE49-F238E27FC236}">
                <a16:creationId xmlns:a16="http://schemas.microsoft.com/office/drawing/2014/main" id="{9C10EAA2-3D3E-FDAE-82AB-761F17FB7E55}"/>
              </a:ext>
            </a:extLst>
          </p:cNvPr>
          <p:cNvCxnSpPr>
            <a:cxnSpLocks/>
            <a:stCxn id="38" idx="2"/>
            <a:endCxn id="18" idx="0"/>
          </p:cNvCxnSpPr>
          <p:nvPr/>
        </p:nvCxnSpPr>
        <p:spPr>
          <a:xfrm>
            <a:off x="8279953" y="4485350"/>
            <a:ext cx="0" cy="592141"/>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20" descr="Arrow pointing from Third party Git repository to the AWS lambda service. ">
            <a:extLst>
              <a:ext uri="{FF2B5EF4-FFF2-40B4-BE49-F238E27FC236}">
                <a16:creationId xmlns:a16="http://schemas.microsoft.com/office/drawing/2014/main" id="{BB83A785-B0A4-AB7B-4C37-ECF7A00ADB38}"/>
              </a:ext>
            </a:extLst>
          </p:cNvPr>
          <p:cNvCxnSpPr>
            <a:cxnSpLocks/>
            <a:stCxn id="5" idx="3"/>
            <a:endCxn id="37" idx="1"/>
          </p:cNvCxnSpPr>
          <p:nvPr/>
        </p:nvCxnSpPr>
        <p:spPr>
          <a:xfrm>
            <a:off x="3395818" y="3797460"/>
            <a:ext cx="4503135" cy="6307"/>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0" descr="Arrow pointing from Third party Git repository to the AWS lambda service. ">
            <a:extLst>
              <a:ext uri="{FF2B5EF4-FFF2-40B4-BE49-F238E27FC236}">
                <a16:creationId xmlns:a16="http://schemas.microsoft.com/office/drawing/2014/main" id="{BABE6E3F-3F6B-9094-2FB4-C02EAD98AE0D}"/>
              </a:ext>
            </a:extLst>
          </p:cNvPr>
          <p:cNvCxnSpPr>
            <a:cxnSpLocks/>
            <a:stCxn id="7" idx="2"/>
            <a:endCxn id="30" idx="1"/>
          </p:cNvCxnSpPr>
          <p:nvPr/>
        </p:nvCxnSpPr>
        <p:spPr>
          <a:xfrm rot="16200000" flipH="1">
            <a:off x="4136579" y="3124453"/>
            <a:ext cx="1098036" cy="3566865"/>
          </a:xfrm>
          <a:prstGeom prst="bentConnector2">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0" name="label1">
            <a:extLst>
              <a:ext uri="{FF2B5EF4-FFF2-40B4-BE49-F238E27FC236}">
                <a16:creationId xmlns:a16="http://schemas.microsoft.com/office/drawing/2014/main" id="{E14DC0E2-405A-14CA-FB95-17B142D0D80A}"/>
              </a:ext>
            </a:extLst>
          </p:cNvPr>
          <p:cNvSpPr txBox="1">
            <a:spLocks noChangeArrowheads="1"/>
          </p:cNvSpPr>
          <p:nvPr/>
        </p:nvSpPr>
        <p:spPr bwMode="auto">
          <a:xfrm>
            <a:off x="4617819" y="5075904"/>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Via SDK</a:t>
            </a:r>
          </a:p>
        </p:txBody>
      </p:sp>
      <p:sp>
        <p:nvSpPr>
          <p:cNvPr id="271" name="label1">
            <a:extLst>
              <a:ext uri="{FF2B5EF4-FFF2-40B4-BE49-F238E27FC236}">
                <a16:creationId xmlns:a16="http://schemas.microsoft.com/office/drawing/2014/main" id="{A97E3BC0-1D56-CD78-ADC1-2535ADFFF3A7}"/>
              </a:ext>
            </a:extLst>
          </p:cNvPr>
          <p:cNvSpPr txBox="1">
            <a:spLocks noChangeArrowheads="1"/>
          </p:cNvSpPr>
          <p:nvPr/>
        </p:nvSpPr>
        <p:spPr bwMode="auto">
          <a:xfrm>
            <a:off x="4584313" y="3419714"/>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Via URL</a:t>
            </a:r>
          </a:p>
        </p:txBody>
      </p:sp>
      <p:sp>
        <p:nvSpPr>
          <p:cNvPr id="272" name="label1">
            <a:extLst>
              <a:ext uri="{FF2B5EF4-FFF2-40B4-BE49-F238E27FC236}">
                <a16:creationId xmlns:a16="http://schemas.microsoft.com/office/drawing/2014/main" id="{ECA1AE4B-E5ED-C69C-9F1E-8CF67D08798A}"/>
              </a:ext>
            </a:extLst>
          </p:cNvPr>
          <p:cNvSpPr txBox="1">
            <a:spLocks noChangeArrowheads="1"/>
          </p:cNvSpPr>
          <p:nvPr/>
        </p:nvSpPr>
        <p:spPr bwMode="auto">
          <a:xfrm>
            <a:off x="4570222" y="1648867"/>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Via URL</a:t>
            </a:r>
          </a:p>
        </p:txBody>
      </p:sp>
    </p:spTree>
    <p:extLst>
      <p:ext uri="{BB962C8B-B14F-4D97-AF65-F5344CB8AC3E}">
        <p14:creationId xmlns:p14="http://schemas.microsoft.com/office/powerpoint/2010/main" val="1008366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D4CD6D8E-850D-A020-C72C-BC07CF93CF01}"/>
            </a:ext>
          </a:extLst>
        </p:cNvPr>
        <p:cNvGrpSpPr/>
        <p:nvPr/>
      </p:nvGrpSpPr>
      <p:grpSpPr>
        <a:xfrm>
          <a:off x="0" y="0"/>
          <a:ext cx="0" cy="0"/>
          <a:chOff x="0" y="0"/>
          <a:chExt cx="0" cy="0"/>
        </a:xfrm>
      </p:grpSpPr>
      <p:pic>
        <p:nvPicPr>
          <p:cNvPr id="3" name="Imagem 2" descr="Homem tirando foto de si mesmo em frente ao computador&#10;&#10;Descrição gerada automaticamente">
            <a:extLst>
              <a:ext uri="{FF2B5EF4-FFF2-40B4-BE49-F238E27FC236}">
                <a16:creationId xmlns:a16="http://schemas.microsoft.com/office/drawing/2014/main" id="{BB06E695-57DF-2E6D-E4D7-CBF0370F2DCD}"/>
              </a:ext>
            </a:extLst>
          </p:cNvPr>
          <p:cNvPicPr>
            <a:picLocks noChangeAspect="1"/>
          </p:cNvPicPr>
          <p:nvPr/>
        </p:nvPicPr>
        <p:blipFill>
          <a:blip r:embed="rId3"/>
          <a:stretch>
            <a:fillRect/>
          </a:stretch>
        </p:blipFill>
        <p:spPr>
          <a:xfrm>
            <a:off x="7780094" y="0"/>
            <a:ext cx="4411906" cy="6858000"/>
          </a:xfrm>
          <a:prstGeom prst="rect">
            <a:avLst/>
          </a:prstGeom>
        </p:spPr>
      </p:pic>
      <p:sp>
        <p:nvSpPr>
          <p:cNvPr id="432" name="Google Shape;432;p24">
            <a:extLst>
              <a:ext uri="{FF2B5EF4-FFF2-40B4-BE49-F238E27FC236}">
                <a16:creationId xmlns:a16="http://schemas.microsoft.com/office/drawing/2014/main" id="{3ECFF0AD-631F-5E99-6091-207114A9A1FC}"/>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b="1" dirty="0">
                <a:solidFill>
                  <a:srgbClr val="E0375F"/>
                </a:solidFill>
                <a:latin typeface="Roboto"/>
                <a:ea typeface="Roboto"/>
                <a:cs typeface="Roboto"/>
                <a:sym typeface="Roboto"/>
              </a:rPr>
              <a:t>FACE DETECTOR</a:t>
            </a:r>
            <a:endParaRPr sz="2800" dirty="0">
              <a:solidFill>
                <a:srgbClr val="E0375F"/>
              </a:solidFill>
              <a:latin typeface="Roboto"/>
              <a:ea typeface="Roboto"/>
              <a:cs typeface="Roboto"/>
              <a:sym typeface="Roboto"/>
            </a:endParaRPr>
          </a:p>
        </p:txBody>
      </p:sp>
      <p:sp>
        <p:nvSpPr>
          <p:cNvPr id="433" name="Google Shape;433;p24">
            <a:extLst>
              <a:ext uri="{FF2B5EF4-FFF2-40B4-BE49-F238E27FC236}">
                <a16:creationId xmlns:a16="http://schemas.microsoft.com/office/drawing/2014/main" id="{107AB8B8-BE4C-2C9C-F35D-3C3B8C8205EB}"/>
              </a:ext>
            </a:extLst>
          </p:cNvPr>
          <p:cNvSpPr txBox="1"/>
          <p:nvPr/>
        </p:nvSpPr>
        <p:spPr>
          <a:xfrm>
            <a:off x="280416" y="1690082"/>
            <a:ext cx="7062602" cy="34778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Esta aplicação desenvolvida no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acessa um </a:t>
            </a:r>
            <a:r>
              <a:rPr lang="pt-BR" sz="2000" dirty="0" err="1">
                <a:solidFill>
                  <a:srgbClr val="94A2AC"/>
                </a:solidFill>
                <a:latin typeface="Roboto"/>
                <a:ea typeface="Roboto"/>
                <a:cs typeface="Roboto"/>
                <a:sym typeface="Roboto"/>
              </a:rPr>
              <a:t>endpoint</a:t>
            </a:r>
            <a:r>
              <a:rPr lang="pt-BR" sz="2000" dirty="0">
                <a:solidFill>
                  <a:srgbClr val="94A2AC"/>
                </a:solidFill>
                <a:latin typeface="Roboto"/>
                <a:ea typeface="Roboto"/>
                <a:cs typeface="Roboto"/>
                <a:sym typeface="Roboto"/>
              </a:rPr>
              <a:t> externo (Lambda </a:t>
            </a:r>
            <a:r>
              <a:rPr lang="pt-BR" sz="2000" dirty="0" err="1">
                <a:solidFill>
                  <a:srgbClr val="94A2AC"/>
                </a:solidFill>
                <a:latin typeface="Roboto"/>
                <a:ea typeface="Roboto"/>
                <a:cs typeface="Roboto"/>
                <a:sym typeface="Roboto"/>
              </a:rPr>
              <a:t>Function</a:t>
            </a:r>
            <a:r>
              <a:rPr lang="pt-BR" sz="2000" dirty="0">
                <a:solidFill>
                  <a:srgbClr val="94A2AC"/>
                </a:solidFill>
                <a:latin typeface="Roboto"/>
                <a:ea typeface="Roboto"/>
                <a:cs typeface="Roboto"/>
                <a:sym typeface="Roboto"/>
              </a:rPr>
              <a:t>) enviando uma imagem de uma câmera para validações.</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É validado expressões significativas como raiva, alegria, etc. O intuito é ter uma foto neutra para ser utilizado no documento de validação de instituições financeiras.</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Foi utilizado o </a:t>
            </a:r>
            <a:r>
              <a:rPr lang="pt-BR" sz="2000" dirty="0" err="1">
                <a:solidFill>
                  <a:srgbClr val="94A2AC"/>
                </a:solidFill>
                <a:latin typeface="Roboto"/>
                <a:ea typeface="Roboto"/>
                <a:cs typeface="Roboto"/>
                <a:sym typeface="Roboto"/>
              </a:rPr>
              <a:t>Amazon</a:t>
            </a:r>
            <a:r>
              <a:rPr lang="pt-BR" sz="2000" dirty="0">
                <a:solidFill>
                  <a:srgbClr val="94A2AC"/>
                </a:solidFill>
                <a:latin typeface="Roboto"/>
                <a:ea typeface="Roboto"/>
                <a:cs typeface="Roboto"/>
                <a:sym typeface="Roboto"/>
              </a:rPr>
              <a:t> </a:t>
            </a:r>
            <a:r>
              <a:rPr lang="pt-BR" sz="2000" dirty="0" err="1">
                <a:solidFill>
                  <a:srgbClr val="94A2AC"/>
                </a:solidFill>
                <a:latin typeface="Roboto"/>
                <a:ea typeface="Roboto"/>
                <a:cs typeface="Roboto"/>
                <a:sym typeface="Roboto"/>
              </a:rPr>
              <a:t>Rekognition</a:t>
            </a:r>
            <a:r>
              <a:rPr lang="pt-BR" sz="2000" dirty="0">
                <a:solidFill>
                  <a:srgbClr val="94A2AC"/>
                </a:solidFill>
                <a:latin typeface="Roboto"/>
                <a:ea typeface="Roboto"/>
                <a:cs typeface="Roboto"/>
                <a:sym typeface="Roboto"/>
              </a:rPr>
              <a:t> para as análises faciais acessada pelo </a:t>
            </a:r>
            <a:r>
              <a:rPr lang="pt-BR" sz="2000" dirty="0" err="1">
                <a:solidFill>
                  <a:srgbClr val="94A2AC"/>
                </a:solidFill>
                <a:latin typeface="Roboto"/>
                <a:ea typeface="Roboto"/>
                <a:cs typeface="Roboto"/>
                <a:sym typeface="Roboto"/>
              </a:rPr>
              <a:t>backend</a:t>
            </a:r>
            <a:r>
              <a:rPr lang="pt-BR" sz="2000" dirty="0">
                <a:solidFill>
                  <a:srgbClr val="94A2AC"/>
                </a:solidFill>
                <a:latin typeface="Roboto"/>
                <a:ea typeface="Roboto"/>
                <a:cs typeface="Roboto"/>
                <a:sym typeface="Roboto"/>
              </a:rPr>
              <a:t> e exibidas na camada de interação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(como </a:t>
            </a:r>
            <a:r>
              <a:rPr lang="pt-BR" sz="2000" dirty="0" err="1">
                <a:solidFill>
                  <a:srgbClr val="94A2AC"/>
                </a:solidFill>
                <a:latin typeface="Roboto"/>
                <a:ea typeface="Roboto"/>
                <a:cs typeface="Roboto"/>
                <a:sym typeface="Roboto"/>
              </a:rPr>
              <a:t>frontend</a:t>
            </a:r>
            <a:r>
              <a:rPr lang="pt-BR" sz="2000" dirty="0">
                <a:solidFill>
                  <a:srgbClr val="94A2AC"/>
                </a:solidFill>
                <a:latin typeface="Roboto"/>
                <a:ea typeface="Roboto"/>
                <a:cs typeface="Roboto"/>
                <a:sym typeface="Roboto"/>
              </a:rPr>
              <a:t>).</a:t>
            </a:r>
            <a:endParaRPr dirty="0"/>
          </a:p>
        </p:txBody>
      </p:sp>
      <p:grpSp>
        <p:nvGrpSpPr>
          <p:cNvPr id="4" name="Google Shape;16;p60">
            <a:extLst>
              <a:ext uri="{FF2B5EF4-FFF2-40B4-BE49-F238E27FC236}">
                <a16:creationId xmlns:a16="http://schemas.microsoft.com/office/drawing/2014/main" id="{51BA07C3-071E-FE79-93B7-CB85AD803703}"/>
              </a:ext>
            </a:extLst>
          </p:cNvPr>
          <p:cNvGrpSpPr/>
          <p:nvPr/>
        </p:nvGrpSpPr>
        <p:grpSpPr>
          <a:xfrm>
            <a:off x="10777976" y="223305"/>
            <a:ext cx="1179560" cy="185138"/>
            <a:chOff x="7919542" y="328894"/>
            <a:chExt cx="957000" cy="150345"/>
          </a:xfrm>
        </p:grpSpPr>
        <p:pic>
          <p:nvPicPr>
            <p:cNvPr id="5" name="Google Shape;17;p60">
              <a:extLst>
                <a:ext uri="{FF2B5EF4-FFF2-40B4-BE49-F238E27FC236}">
                  <a16:creationId xmlns:a16="http://schemas.microsoft.com/office/drawing/2014/main" id="{B6B3BF0A-A4DD-FA02-13A4-B37A82EDC2C9}"/>
                </a:ext>
              </a:extLst>
            </p:cNvPr>
            <p:cNvPicPr preferRelativeResize="0"/>
            <p:nvPr/>
          </p:nvPicPr>
          <p:blipFill rotWithShape="1">
            <a:blip r:embed="rId4">
              <a:alphaModFix/>
            </a:blip>
            <a:srcRect/>
            <a:stretch/>
          </p:blipFill>
          <p:spPr>
            <a:xfrm>
              <a:off x="7919542" y="345210"/>
              <a:ext cx="498247" cy="134029"/>
            </a:xfrm>
            <a:prstGeom prst="rect">
              <a:avLst/>
            </a:prstGeom>
            <a:noFill/>
            <a:ln>
              <a:noFill/>
            </a:ln>
          </p:spPr>
        </p:pic>
        <p:pic>
          <p:nvPicPr>
            <p:cNvPr id="6" name="Google Shape;18;p60" descr="mba.png">
              <a:extLst>
                <a:ext uri="{FF2B5EF4-FFF2-40B4-BE49-F238E27FC236}">
                  <a16:creationId xmlns:a16="http://schemas.microsoft.com/office/drawing/2014/main" id="{ED0293AE-430D-E196-83F4-C58CD6321D93}"/>
                </a:ext>
              </a:extLst>
            </p:cNvPr>
            <p:cNvPicPr preferRelativeResize="0"/>
            <p:nvPr/>
          </p:nvPicPr>
          <p:blipFill rotWithShape="1">
            <a:blip r:embed="rId5">
              <a:alphaModFix/>
            </a:blip>
            <a:srcRect/>
            <a:stretch/>
          </p:blipFill>
          <p:spPr>
            <a:xfrm>
              <a:off x="8518622" y="328894"/>
              <a:ext cx="357920" cy="145315"/>
            </a:xfrm>
            <a:prstGeom prst="rect">
              <a:avLst/>
            </a:prstGeom>
            <a:noFill/>
            <a:ln>
              <a:noFill/>
            </a:ln>
          </p:spPr>
        </p:pic>
      </p:grpSp>
    </p:spTree>
    <p:extLst>
      <p:ext uri="{BB962C8B-B14F-4D97-AF65-F5344CB8AC3E}">
        <p14:creationId xmlns:p14="http://schemas.microsoft.com/office/powerpoint/2010/main" val="3826327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a:extLst>
            <a:ext uri="{FF2B5EF4-FFF2-40B4-BE49-F238E27FC236}">
              <a16:creationId xmlns:a16="http://schemas.microsoft.com/office/drawing/2014/main" id="{D55DE31C-7210-5C0E-7FCD-08FB97C0A57B}"/>
            </a:ext>
          </a:extLst>
        </p:cNvPr>
        <p:cNvGrpSpPr/>
        <p:nvPr/>
      </p:nvGrpSpPr>
      <p:grpSpPr>
        <a:xfrm>
          <a:off x="0" y="0"/>
          <a:ext cx="0" cy="0"/>
          <a:chOff x="0" y="0"/>
          <a:chExt cx="0" cy="0"/>
        </a:xfrm>
      </p:grpSpPr>
      <p:sp>
        <p:nvSpPr>
          <p:cNvPr id="264" name="Google Shape;264;p11">
            <a:extLst>
              <a:ext uri="{FF2B5EF4-FFF2-40B4-BE49-F238E27FC236}">
                <a16:creationId xmlns:a16="http://schemas.microsoft.com/office/drawing/2014/main" id="{AC2713D9-642F-2CBA-58E1-2128C35FE708}"/>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FACE DETECTOR: </a:t>
            </a:r>
            <a:r>
              <a:rPr lang="pt-BR" sz="2800" b="1" dirty="0">
                <a:solidFill>
                  <a:srgbClr val="E0375F"/>
                </a:solidFill>
                <a:latin typeface="Roboto"/>
                <a:ea typeface="Roboto"/>
                <a:cs typeface="Roboto"/>
                <a:sym typeface="Roboto"/>
              </a:rPr>
              <a:t>SYSTEM DESIGN</a:t>
            </a:r>
            <a:endParaRPr sz="2800" dirty="0">
              <a:solidFill>
                <a:srgbClr val="94A2AC"/>
              </a:solidFill>
              <a:latin typeface="Roboto"/>
              <a:ea typeface="Roboto"/>
              <a:cs typeface="Roboto"/>
              <a:sym typeface="Roboto"/>
            </a:endParaRPr>
          </a:p>
        </p:txBody>
      </p:sp>
      <p:pic>
        <p:nvPicPr>
          <p:cNvPr id="55" name="Graphic 10" descr="AWS Lambda service icon.">
            <a:extLst>
              <a:ext uri="{FF2B5EF4-FFF2-40B4-BE49-F238E27FC236}">
                <a16:creationId xmlns:a16="http://schemas.microsoft.com/office/drawing/2014/main" id="{99B1F1E5-F626-2935-5008-C6012CA676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40742" y="20948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0">
            <a:extLst>
              <a:ext uri="{FF2B5EF4-FFF2-40B4-BE49-F238E27FC236}">
                <a16:creationId xmlns:a16="http://schemas.microsoft.com/office/drawing/2014/main" id="{E1957CFB-B84E-774A-8A38-CFAD67524882}"/>
              </a:ext>
            </a:extLst>
          </p:cNvPr>
          <p:cNvSpPr txBox="1">
            <a:spLocks noChangeArrowheads="1"/>
          </p:cNvSpPr>
          <p:nvPr/>
        </p:nvSpPr>
        <p:spPr bwMode="auto">
          <a:xfrm>
            <a:off x="6730827" y="2861182"/>
            <a:ext cx="11818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AWS Lambda</a:t>
            </a:r>
          </a:p>
        </p:txBody>
      </p:sp>
      <p:sp>
        <p:nvSpPr>
          <p:cNvPr id="26" name="Rectangle 54">
            <a:extLst>
              <a:ext uri="{FF2B5EF4-FFF2-40B4-BE49-F238E27FC236}">
                <a16:creationId xmlns:a16="http://schemas.microsoft.com/office/drawing/2014/main" id="{EA857856-04B3-AE72-D983-EF1221EFE596}"/>
              </a:ext>
            </a:extLst>
          </p:cNvPr>
          <p:cNvSpPr/>
          <p:nvPr/>
        </p:nvSpPr>
        <p:spPr>
          <a:xfrm>
            <a:off x="6093687" y="1211086"/>
            <a:ext cx="5125850" cy="412093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Model Product</a:t>
            </a:r>
          </a:p>
        </p:txBody>
      </p:sp>
      <p:pic>
        <p:nvPicPr>
          <p:cNvPr id="27" name="Graphic 55" descr="AWS Cloud group icon with AWS logo.">
            <a:extLst>
              <a:ext uri="{FF2B5EF4-FFF2-40B4-BE49-F238E27FC236}">
                <a16:creationId xmlns:a16="http://schemas.microsoft.com/office/drawing/2014/main" id="{A1739CF5-FBFC-C2A8-4BC2-6404348C8D3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93687" y="1211086"/>
            <a:ext cx="381000" cy="381000"/>
          </a:xfrm>
          <a:prstGeom prst="rect">
            <a:avLst/>
          </a:prstGeom>
        </p:spPr>
      </p:pic>
      <p:sp>
        <p:nvSpPr>
          <p:cNvPr id="3" name="Rectangle 57">
            <a:extLst>
              <a:ext uri="{FF2B5EF4-FFF2-40B4-BE49-F238E27FC236}">
                <a16:creationId xmlns:a16="http://schemas.microsoft.com/office/drawing/2014/main" id="{A6C4EF23-EE91-F347-2D34-36CC812B095B}"/>
              </a:ext>
            </a:extLst>
          </p:cNvPr>
          <p:cNvSpPr/>
          <p:nvPr/>
        </p:nvSpPr>
        <p:spPr>
          <a:xfrm>
            <a:off x="1212576" y="1211086"/>
            <a:ext cx="3526214" cy="282652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Streamlit</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Cloud</a:t>
            </a:r>
          </a:p>
        </p:txBody>
      </p:sp>
      <p:pic>
        <p:nvPicPr>
          <p:cNvPr id="4" name="Graphic 58" descr="AWS Cloud group icon with cloud.">
            <a:extLst>
              <a:ext uri="{FF2B5EF4-FFF2-40B4-BE49-F238E27FC236}">
                <a16:creationId xmlns:a16="http://schemas.microsoft.com/office/drawing/2014/main" id="{58A67D97-0815-2B7E-D43B-1B96FA96D9A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12576" y="1211086"/>
            <a:ext cx="381000" cy="381000"/>
          </a:xfrm>
          <a:prstGeom prst="rect">
            <a:avLst/>
          </a:prstGeom>
        </p:spPr>
      </p:pic>
      <p:pic>
        <p:nvPicPr>
          <p:cNvPr id="5" name="Picture 2" descr="Streamlit Logo PNG Vector (SVG) Free Download">
            <a:extLst>
              <a:ext uri="{FF2B5EF4-FFF2-40B4-BE49-F238E27FC236}">
                <a16:creationId xmlns:a16="http://schemas.microsoft.com/office/drawing/2014/main" id="{6930816F-F769-C732-6F13-2AB548276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7249" y="2227671"/>
            <a:ext cx="913663" cy="496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9">
            <a:extLst>
              <a:ext uri="{FF2B5EF4-FFF2-40B4-BE49-F238E27FC236}">
                <a16:creationId xmlns:a16="http://schemas.microsoft.com/office/drawing/2014/main" id="{D53E4B4C-441C-ADBB-A526-A2ADF7932B96}"/>
              </a:ext>
            </a:extLst>
          </p:cNvPr>
          <p:cNvSpPr txBox="1">
            <a:spLocks noChangeArrowheads="1"/>
          </p:cNvSpPr>
          <p:nvPr/>
        </p:nvSpPr>
        <p:spPr bwMode="auto">
          <a:xfrm>
            <a:off x="1969092" y="2746629"/>
            <a:ext cx="17763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Face Detector App</a:t>
            </a: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endParaRPr>
          </a:p>
        </p:txBody>
      </p:sp>
      <p:cxnSp>
        <p:nvCxnSpPr>
          <p:cNvPr id="8" name="Straight Arrow Connector 20" descr="Arrow pointing from Third party Git repository to the AWS lambda service. ">
            <a:extLst>
              <a:ext uri="{FF2B5EF4-FFF2-40B4-BE49-F238E27FC236}">
                <a16:creationId xmlns:a16="http://schemas.microsoft.com/office/drawing/2014/main" id="{4F64ECF1-717B-C3BF-1D72-14B07380E4B4}"/>
              </a:ext>
            </a:extLst>
          </p:cNvPr>
          <p:cNvCxnSpPr>
            <a:cxnSpLocks/>
            <a:stCxn id="5" idx="3"/>
          </p:cNvCxnSpPr>
          <p:nvPr/>
        </p:nvCxnSpPr>
        <p:spPr>
          <a:xfrm>
            <a:off x="3350912" y="2475883"/>
            <a:ext cx="358983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6" name="Graphic 18" descr="Amazon Rekognition service icon.">
            <a:extLst>
              <a:ext uri="{FF2B5EF4-FFF2-40B4-BE49-F238E27FC236}">
                <a16:creationId xmlns:a16="http://schemas.microsoft.com/office/drawing/2014/main" id="{D9407401-6740-D894-1AF6-E6A8FB30B9D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876377" y="20948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8B4D4669-3C56-C456-E9E9-693B9935D58A}"/>
              </a:ext>
            </a:extLst>
          </p:cNvPr>
          <p:cNvSpPr txBox="1">
            <a:spLocks noChangeArrowheads="1"/>
          </p:cNvSpPr>
          <p:nvPr/>
        </p:nvSpPr>
        <p:spPr bwMode="auto">
          <a:xfrm>
            <a:off x="8127077" y="285734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Amazon </a:t>
            </a:r>
            <a:r>
              <a:rPr kumimoji="0" lang="en-US" altLang="en-US" sz="1200" b="0" i="0" u="none" strike="noStrike" kern="0" cap="none" spc="0" normalizeH="0" baseline="0" noProof="0" dirty="0" err="1">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rPr>
              <a:t>Rekognition</a:t>
            </a: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Amazon Ember" panose="020B0603020204020204" pitchFamily="34" charset="0"/>
              <a:cs typeface="Arial" panose="020B0604020202020204" pitchFamily="34" charset="0"/>
              <a:sym typeface="Arial"/>
            </a:endParaRPr>
          </a:p>
        </p:txBody>
      </p:sp>
      <p:cxnSp>
        <p:nvCxnSpPr>
          <p:cNvPr id="40" name="Straight Arrow Connector 20" descr="Arrow pointing from Third party Git repository to the AWS lambda service. ">
            <a:extLst>
              <a:ext uri="{FF2B5EF4-FFF2-40B4-BE49-F238E27FC236}">
                <a16:creationId xmlns:a16="http://schemas.microsoft.com/office/drawing/2014/main" id="{E8AAD718-D8A6-944C-5A4B-3D4CA3ED27AB}"/>
              </a:ext>
            </a:extLst>
          </p:cNvPr>
          <p:cNvCxnSpPr>
            <a:cxnSpLocks/>
          </p:cNvCxnSpPr>
          <p:nvPr/>
        </p:nvCxnSpPr>
        <p:spPr>
          <a:xfrm>
            <a:off x="7702742" y="2475883"/>
            <a:ext cx="117363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2" name="label1">
            <a:extLst>
              <a:ext uri="{FF2B5EF4-FFF2-40B4-BE49-F238E27FC236}">
                <a16:creationId xmlns:a16="http://schemas.microsoft.com/office/drawing/2014/main" id="{8C469D26-A6F2-ED30-7A90-4DA06AE87B03}"/>
              </a:ext>
            </a:extLst>
          </p:cNvPr>
          <p:cNvSpPr txBox="1">
            <a:spLocks noChangeArrowheads="1"/>
          </p:cNvSpPr>
          <p:nvPr/>
        </p:nvSpPr>
        <p:spPr bwMode="auto">
          <a:xfrm>
            <a:off x="4587149" y="2132292"/>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Via URL</a:t>
            </a:r>
          </a:p>
        </p:txBody>
      </p:sp>
      <p:pic>
        <p:nvPicPr>
          <p:cNvPr id="10" name="Graphic 17" descr="Amazon CloudWatch service icon.">
            <a:extLst>
              <a:ext uri="{FF2B5EF4-FFF2-40B4-BE49-F238E27FC236}">
                <a16:creationId xmlns:a16="http://schemas.microsoft.com/office/drawing/2014/main" id="{1BC3A74A-E5BB-0BA5-5D1D-47C6D61BC84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940742" y="38037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62BDFE02-09CB-3633-B0DD-F20ABCA07E6B}"/>
              </a:ext>
            </a:extLst>
          </p:cNvPr>
          <p:cNvSpPr txBox="1">
            <a:spLocks noChangeArrowheads="1"/>
          </p:cNvSpPr>
          <p:nvPr/>
        </p:nvSpPr>
        <p:spPr bwMode="auto">
          <a:xfrm>
            <a:off x="6200967" y="456571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Arrow Connector 20" descr="Arrow pointing from Third party Git repository to the AWS lambda service. ">
            <a:extLst>
              <a:ext uri="{FF2B5EF4-FFF2-40B4-BE49-F238E27FC236}">
                <a16:creationId xmlns:a16="http://schemas.microsoft.com/office/drawing/2014/main" id="{1755658F-4DD8-B36F-827E-AADAF9E7A9F2}"/>
              </a:ext>
            </a:extLst>
          </p:cNvPr>
          <p:cNvCxnSpPr>
            <a:cxnSpLocks/>
          </p:cNvCxnSpPr>
          <p:nvPr/>
        </p:nvCxnSpPr>
        <p:spPr>
          <a:xfrm>
            <a:off x="7321742" y="3138181"/>
            <a:ext cx="0" cy="665534"/>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026" name="Picture 2" descr="GitHub Logo and symbol, meaning, history, PNG, brand">
            <a:extLst>
              <a:ext uri="{FF2B5EF4-FFF2-40B4-BE49-F238E27FC236}">
                <a16:creationId xmlns:a16="http://schemas.microsoft.com/office/drawing/2014/main" id="{58093157-4124-72D7-F6FE-817E408EA4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5340" y="5063847"/>
            <a:ext cx="1483837" cy="83465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0" descr="Arrow pointing from Third party Git repository to the AWS lambda service. ">
            <a:extLst>
              <a:ext uri="{FF2B5EF4-FFF2-40B4-BE49-F238E27FC236}">
                <a16:creationId xmlns:a16="http://schemas.microsoft.com/office/drawing/2014/main" id="{5781709D-6B23-857B-82C3-0277D4FB1A5C}"/>
              </a:ext>
            </a:extLst>
          </p:cNvPr>
          <p:cNvCxnSpPr>
            <a:cxnSpLocks/>
            <a:stCxn id="1026" idx="0"/>
            <a:endCxn id="7" idx="2"/>
          </p:cNvCxnSpPr>
          <p:nvPr/>
        </p:nvCxnSpPr>
        <p:spPr>
          <a:xfrm flipV="1">
            <a:off x="2857259" y="3023628"/>
            <a:ext cx="0" cy="2040219"/>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label1">
            <a:extLst>
              <a:ext uri="{FF2B5EF4-FFF2-40B4-BE49-F238E27FC236}">
                <a16:creationId xmlns:a16="http://schemas.microsoft.com/office/drawing/2014/main" id="{5AA7F585-DDC4-8A28-042C-CCAF15E40712}"/>
              </a:ext>
            </a:extLst>
          </p:cNvPr>
          <p:cNvSpPr txBox="1">
            <a:spLocks noChangeArrowheads="1"/>
          </p:cNvSpPr>
          <p:nvPr/>
        </p:nvSpPr>
        <p:spPr bwMode="auto">
          <a:xfrm>
            <a:off x="2857258" y="4405029"/>
            <a:ext cx="150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200" b="0" i="1"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Atualizaç</a:t>
            </a:r>
            <a:r>
              <a:rPr lang="en-US" altLang="en-US" sz="1200" i="1" dirty="0" err="1">
                <a:solidFill>
                  <a:srgbClr val="000000"/>
                </a:solidFill>
                <a:latin typeface="Arial" panose="020B0604020202020204" pitchFamily="34" charset="0"/>
                <a:cs typeface="Arial" panose="020B0604020202020204" pitchFamily="34" charset="0"/>
              </a:rPr>
              <a:t>ões</a:t>
            </a:r>
            <a:r>
              <a:rPr lang="en-US" altLang="en-US" sz="1200" i="1" dirty="0">
                <a:solidFill>
                  <a:srgbClr val="000000"/>
                </a:solidFill>
                <a:latin typeface="Arial" panose="020B0604020202020204" pitchFamily="34" charset="0"/>
                <a:cs typeface="Arial" panose="020B0604020202020204" pitchFamily="34" charset="0"/>
              </a:rPr>
              <a:t> </a:t>
            </a:r>
            <a:r>
              <a:rPr lang="en-US" altLang="en-US" sz="1200" i="1" dirty="0" err="1">
                <a:solidFill>
                  <a:srgbClr val="000000"/>
                </a:solidFill>
                <a:latin typeface="Arial" panose="020B0604020202020204" pitchFamily="34" charset="0"/>
                <a:cs typeface="Arial" panose="020B0604020202020204" pitchFamily="34" charset="0"/>
              </a:rPr>
              <a:t>na</a:t>
            </a:r>
            <a:r>
              <a:rPr lang="en-US" altLang="en-US" sz="1200" i="1" dirty="0">
                <a:solidFill>
                  <a:srgbClr val="000000"/>
                </a:solidFill>
                <a:latin typeface="Arial" panose="020B0604020202020204" pitchFamily="34" charset="0"/>
                <a:cs typeface="Arial" panose="020B0604020202020204" pitchFamily="34" charset="0"/>
              </a:rPr>
              <a:t> branch main</a:t>
            </a:r>
            <a:endParaRPr kumimoji="0" lang="en-US" altLang="en-US" sz="12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CaixaDeTexto 40">
            <a:extLst>
              <a:ext uri="{FF2B5EF4-FFF2-40B4-BE49-F238E27FC236}">
                <a16:creationId xmlns:a16="http://schemas.microsoft.com/office/drawing/2014/main" id="{D461DE7D-0869-7969-4D4D-85BCD74D0252}"/>
              </a:ext>
            </a:extLst>
          </p:cNvPr>
          <p:cNvSpPr txBox="1"/>
          <p:nvPr/>
        </p:nvSpPr>
        <p:spPr>
          <a:xfrm>
            <a:off x="6093687" y="6061925"/>
            <a:ext cx="5125850" cy="307777"/>
          </a:xfrm>
          <a:prstGeom prst="rect">
            <a:avLst/>
          </a:prstGeom>
          <a:noFill/>
        </p:spPr>
        <p:txBody>
          <a:bodyPr wrap="square">
            <a:spAutoFit/>
          </a:bodyPr>
          <a:lstStyle/>
          <a:p>
            <a:pPr algn="ctr"/>
            <a:r>
              <a:rPr lang="pt-BR" dirty="0"/>
              <a:t>https://github.com/michelpf/fiap-ds-face-detector-backend</a:t>
            </a:r>
          </a:p>
        </p:txBody>
      </p:sp>
      <p:sp>
        <p:nvSpPr>
          <p:cNvPr id="44" name="CaixaDeTexto 43">
            <a:extLst>
              <a:ext uri="{FF2B5EF4-FFF2-40B4-BE49-F238E27FC236}">
                <a16:creationId xmlns:a16="http://schemas.microsoft.com/office/drawing/2014/main" id="{C6FCB8B8-0936-7FB2-5BD3-0F7D55F1B54A}"/>
              </a:ext>
            </a:extLst>
          </p:cNvPr>
          <p:cNvSpPr txBox="1"/>
          <p:nvPr/>
        </p:nvSpPr>
        <p:spPr>
          <a:xfrm>
            <a:off x="701558" y="6078299"/>
            <a:ext cx="4548249" cy="307777"/>
          </a:xfrm>
          <a:prstGeom prst="rect">
            <a:avLst/>
          </a:prstGeom>
          <a:noFill/>
        </p:spPr>
        <p:txBody>
          <a:bodyPr wrap="square">
            <a:spAutoFit/>
          </a:bodyPr>
          <a:lstStyle/>
          <a:p>
            <a:pPr algn="ctr"/>
            <a:r>
              <a:rPr lang="pt-BR" dirty="0"/>
              <a:t>https://github.com/michelpf/fiap-ds-face-detector-app</a:t>
            </a:r>
          </a:p>
        </p:txBody>
      </p:sp>
    </p:spTree>
    <p:extLst>
      <p:ext uri="{BB962C8B-B14F-4D97-AF65-F5344CB8AC3E}">
        <p14:creationId xmlns:p14="http://schemas.microsoft.com/office/powerpoint/2010/main" val="106821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01935442-4259-5A9A-E658-E3B53343695E}"/>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C4309EB4-9A3C-2461-0A36-D2C8753EAAEE}"/>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FRONTEND</a:t>
            </a:r>
            <a:endParaRPr sz="2800" dirty="0">
              <a:solidFill>
                <a:srgbClr val="E0375F"/>
              </a:solidFill>
              <a:latin typeface="Roboto"/>
              <a:ea typeface="Roboto"/>
              <a:cs typeface="Roboto"/>
              <a:sym typeface="Roboto"/>
            </a:endParaRPr>
          </a:p>
        </p:txBody>
      </p:sp>
      <p:sp>
        <p:nvSpPr>
          <p:cNvPr id="433" name="Google Shape;433;p24">
            <a:extLst>
              <a:ext uri="{FF2B5EF4-FFF2-40B4-BE49-F238E27FC236}">
                <a16:creationId xmlns:a16="http://schemas.microsoft.com/office/drawing/2014/main" id="{0C6FB6F5-6665-5A4E-B817-880134D2DB9F}"/>
              </a:ext>
            </a:extLst>
          </p:cNvPr>
          <p:cNvSpPr txBox="1"/>
          <p:nvPr/>
        </p:nvSpPr>
        <p:spPr>
          <a:xfrm>
            <a:off x="280416" y="1942977"/>
            <a:ext cx="3440628" cy="34778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Para coletarmos a imagem, vamos utilizar componentes de entrada do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Eles ficam na documentação como “Input Widgets”, nesta </a:t>
            </a:r>
            <a:r>
              <a:rPr lang="pt-BR" sz="2000" dirty="0">
                <a:solidFill>
                  <a:srgbClr val="94A2AC"/>
                </a:solidFill>
                <a:latin typeface="Roboto"/>
                <a:ea typeface="Roboto"/>
                <a:cs typeface="Roboto"/>
                <a:sym typeface="Roboto"/>
                <a:hlinkClick r:id="rId3"/>
              </a:rPr>
              <a:t>documentação</a:t>
            </a:r>
            <a:r>
              <a:rPr lang="pt-BR" sz="20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Vamos utilizar o componente “</a:t>
            </a:r>
            <a:r>
              <a:rPr lang="pt-BR" sz="2000" dirty="0" err="1">
                <a:solidFill>
                  <a:srgbClr val="94A2AC"/>
                </a:solidFill>
                <a:latin typeface="Roboto"/>
                <a:ea typeface="Roboto"/>
                <a:cs typeface="Roboto"/>
                <a:sym typeface="Roboto"/>
              </a:rPr>
              <a:t>camera_input</a:t>
            </a:r>
            <a:r>
              <a:rPr lang="pt-BR" sz="2000" dirty="0">
                <a:solidFill>
                  <a:srgbClr val="94A2AC"/>
                </a:solidFill>
                <a:latin typeface="Roboto"/>
                <a:ea typeface="Roboto"/>
                <a:cs typeface="Roboto"/>
                <a:sym typeface="Roboto"/>
              </a:rPr>
              <a:t>” para coletar a imagem da câmera do dispositivo.</a:t>
            </a:r>
            <a:endParaRPr dirty="0"/>
          </a:p>
        </p:txBody>
      </p:sp>
      <p:pic>
        <p:nvPicPr>
          <p:cNvPr id="4" name="Imagem 3">
            <a:extLst>
              <a:ext uri="{FF2B5EF4-FFF2-40B4-BE49-F238E27FC236}">
                <a16:creationId xmlns:a16="http://schemas.microsoft.com/office/drawing/2014/main" id="{FCB95F26-4879-2EB2-2615-4551192239D1}"/>
              </a:ext>
            </a:extLst>
          </p:cNvPr>
          <p:cNvPicPr>
            <a:picLocks noChangeAspect="1"/>
          </p:cNvPicPr>
          <p:nvPr/>
        </p:nvPicPr>
        <p:blipFill>
          <a:blip r:embed="rId4"/>
          <a:stretch>
            <a:fillRect/>
          </a:stretch>
        </p:blipFill>
        <p:spPr>
          <a:xfrm>
            <a:off x="3927247" y="981075"/>
            <a:ext cx="8134125" cy="5652655"/>
          </a:xfrm>
          <a:prstGeom prst="rect">
            <a:avLst/>
          </a:prstGeom>
        </p:spPr>
      </p:pic>
    </p:spTree>
    <p:extLst>
      <p:ext uri="{BB962C8B-B14F-4D97-AF65-F5344CB8AC3E}">
        <p14:creationId xmlns:p14="http://schemas.microsoft.com/office/powerpoint/2010/main" val="1753211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70DCBF4D-1A8A-C02A-03B9-66E0E0E6B14F}"/>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D4057FB6-B19C-6860-D777-22DD6509ED17}"/>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BACKEND</a:t>
            </a:r>
            <a:endParaRPr sz="2800" dirty="0">
              <a:solidFill>
                <a:srgbClr val="E0375F"/>
              </a:solidFill>
              <a:latin typeface="Roboto"/>
              <a:ea typeface="Roboto"/>
              <a:cs typeface="Roboto"/>
              <a:sym typeface="Roboto"/>
            </a:endParaRPr>
          </a:p>
        </p:txBody>
      </p:sp>
      <p:sp>
        <p:nvSpPr>
          <p:cNvPr id="9" name="Google Shape;433;p24">
            <a:extLst>
              <a:ext uri="{FF2B5EF4-FFF2-40B4-BE49-F238E27FC236}">
                <a16:creationId xmlns:a16="http://schemas.microsoft.com/office/drawing/2014/main" id="{6AD6720F-E12D-9850-C4B8-24915396F345}"/>
              </a:ext>
            </a:extLst>
          </p:cNvPr>
          <p:cNvSpPr txBox="1"/>
          <p:nvPr/>
        </p:nvSpPr>
        <p:spPr>
          <a:xfrm>
            <a:off x="323850" y="981075"/>
            <a:ext cx="11563350" cy="13233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Nosso </a:t>
            </a:r>
            <a:r>
              <a:rPr lang="pt-BR" sz="2000" dirty="0" err="1">
                <a:solidFill>
                  <a:srgbClr val="94A2AC"/>
                </a:solidFill>
                <a:latin typeface="Roboto"/>
                <a:ea typeface="Roboto"/>
                <a:cs typeface="Roboto"/>
                <a:sym typeface="Roboto"/>
              </a:rPr>
              <a:t>backend</a:t>
            </a:r>
            <a:r>
              <a:rPr lang="pt-BR" sz="2000" dirty="0">
                <a:solidFill>
                  <a:srgbClr val="94A2AC"/>
                </a:solidFill>
                <a:latin typeface="Roboto"/>
                <a:ea typeface="Roboto"/>
                <a:cs typeface="Roboto"/>
                <a:sym typeface="Roboto"/>
              </a:rPr>
              <a:t> será em Lambda </a:t>
            </a:r>
            <a:r>
              <a:rPr lang="pt-BR" sz="2000" dirty="0" err="1">
                <a:solidFill>
                  <a:srgbClr val="94A2AC"/>
                </a:solidFill>
                <a:latin typeface="Roboto"/>
                <a:ea typeface="Roboto"/>
                <a:cs typeface="Roboto"/>
                <a:sym typeface="Roboto"/>
              </a:rPr>
              <a:t>Function</a:t>
            </a:r>
            <a:r>
              <a:rPr lang="pt-BR" sz="2000" dirty="0">
                <a:solidFill>
                  <a:srgbClr val="94A2AC"/>
                </a:solidFill>
                <a:latin typeface="Roboto"/>
                <a:ea typeface="Roboto"/>
                <a:cs typeface="Roboto"/>
                <a:sym typeface="Roboto"/>
              </a:rPr>
              <a:t>, com acesso por </a:t>
            </a:r>
            <a:r>
              <a:rPr lang="pt-BR" sz="2000" dirty="0" err="1">
                <a:solidFill>
                  <a:srgbClr val="94A2AC"/>
                </a:solidFill>
                <a:latin typeface="Roboto"/>
                <a:ea typeface="Roboto"/>
                <a:cs typeface="Roboto"/>
                <a:sym typeface="Roboto"/>
              </a:rPr>
              <a:t>endpoint</a:t>
            </a:r>
            <a:r>
              <a:rPr lang="pt-BR" sz="2000" dirty="0">
                <a:solidFill>
                  <a:srgbClr val="94A2AC"/>
                </a:solidFill>
                <a:latin typeface="Roboto"/>
                <a:ea typeface="Roboto"/>
                <a:cs typeface="Roboto"/>
                <a:sym typeface="Roboto"/>
              </a:rPr>
              <a:t> externo conhecido como Lambda URL.</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A função precisa ser o mais simples o possível, para que o processamento seja rápido.</a:t>
            </a:r>
          </a:p>
        </p:txBody>
      </p:sp>
      <p:sp>
        <p:nvSpPr>
          <p:cNvPr id="11" name="CaixaDeTexto 10">
            <a:extLst>
              <a:ext uri="{FF2B5EF4-FFF2-40B4-BE49-F238E27FC236}">
                <a16:creationId xmlns:a16="http://schemas.microsoft.com/office/drawing/2014/main" id="{77040559-0D07-A301-2893-54D4A96EA4CF}"/>
              </a:ext>
            </a:extLst>
          </p:cNvPr>
          <p:cNvSpPr txBox="1"/>
          <p:nvPr/>
        </p:nvSpPr>
        <p:spPr>
          <a:xfrm>
            <a:off x="323850" y="2891533"/>
            <a:ext cx="6097978" cy="3323987"/>
          </a:xfrm>
          <a:prstGeom prst="rect">
            <a:avLst/>
          </a:prstGeom>
          <a:noFill/>
        </p:spPr>
        <p:txBody>
          <a:bodyPr wrap="square">
            <a:spAutoFit/>
          </a:bodyPr>
          <a:lstStyle/>
          <a:p>
            <a:r>
              <a:rPr lang="pt-BR" b="0" dirty="0" err="1">
                <a:solidFill>
                  <a:srgbClr val="0F4A85"/>
                </a:solidFill>
                <a:effectLst/>
                <a:latin typeface="Consolas" panose="020B0609020204030204" pitchFamily="49" charset="0"/>
              </a:rPr>
              <a:t>def</a:t>
            </a:r>
            <a:r>
              <a:rPr lang="pt-BR" b="0" dirty="0">
                <a:solidFill>
                  <a:srgbClr val="292929"/>
                </a:solidFill>
                <a:effectLst/>
                <a:latin typeface="Consolas" panose="020B0609020204030204" pitchFamily="49" charset="0"/>
              </a:rPr>
              <a:t> </a:t>
            </a:r>
            <a:r>
              <a:rPr lang="pt-BR" b="0" dirty="0" err="1">
                <a:solidFill>
                  <a:srgbClr val="5E2CBC"/>
                </a:solidFill>
                <a:effectLst/>
                <a:latin typeface="Consolas" panose="020B0609020204030204" pitchFamily="49" charset="0"/>
              </a:rPr>
              <a:t>lambda_handler</a:t>
            </a:r>
            <a:r>
              <a:rPr lang="pt-BR" b="0" dirty="0">
                <a:solidFill>
                  <a:srgbClr val="292929"/>
                </a:solidFill>
                <a:effectLst/>
                <a:latin typeface="Consolas" panose="020B0609020204030204" pitchFamily="49" charset="0"/>
              </a:rPr>
              <a:t>(</a:t>
            </a:r>
            <a:r>
              <a:rPr lang="pt-BR" b="0" dirty="0" err="1">
                <a:solidFill>
                  <a:srgbClr val="001080"/>
                </a:solidFill>
                <a:effectLst/>
                <a:latin typeface="Consolas" panose="020B0609020204030204" pitchFamily="49" charset="0"/>
              </a:rPr>
              <a:t>event</a:t>
            </a:r>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context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Verificando se o </a:t>
            </a:r>
            <a:r>
              <a:rPr lang="pt-BR" b="0" dirty="0" err="1">
                <a:solidFill>
                  <a:srgbClr val="515151"/>
                </a:solidFill>
                <a:effectLst/>
                <a:latin typeface="Consolas" panose="020B0609020204030204" pitchFamily="49" charset="0"/>
              </a:rPr>
              <a:t>request</a:t>
            </a:r>
            <a:r>
              <a:rPr lang="pt-BR" b="0" dirty="0">
                <a:solidFill>
                  <a:srgbClr val="515151"/>
                </a:solidFill>
                <a:effectLst/>
                <a:latin typeface="Consolas" panose="020B0609020204030204" pitchFamily="49" charset="0"/>
              </a:rPr>
              <a:t> veio de URL</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headers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in</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Remove as barras invertidas de escape e caracteres adicionais</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event.replace</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a:solidFill>
                  <a:srgbClr val="EE0000"/>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event.strip</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Converte a </a:t>
            </a:r>
            <a:r>
              <a:rPr lang="pt-BR" b="0" dirty="0" err="1">
                <a:solidFill>
                  <a:srgbClr val="515151"/>
                </a:solidFill>
                <a:effectLst/>
                <a:latin typeface="Consolas" panose="020B0609020204030204" pitchFamily="49" charset="0"/>
              </a:rPr>
              <a:t>string</a:t>
            </a:r>
            <a:r>
              <a:rPr lang="pt-BR" b="0" dirty="0">
                <a:solidFill>
                  <a:srgbClr val="515151"/>
                </a:solidFill>
                <a:effectLst/>
                <a:latin typeface="Consolas" panose="020B0609020204030204" pitchFamily="49" charset="0"/>
              </a:rPr>
              <a:t> para um dicionário Python</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json.loads</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E2CBC"/>
                </a:solidFill>
                <a:effectLst/>
                <a:latin typeface="Consolas" panose="020B0609020204030204" pitchFamily="49" charset="0"/>
              </a:rPr>
              <a:t>print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p>
        </p:txBody>
      </p:sp>
      <p:sp>
        <p:nvSpPr>
          <p:cNvPr id="12" name="CaixaDeTexto 11">
            <a:extLst>
              <a:ext uri="{FF2B5EF4-FFF2-40B4-BE49-F238E27FC236}">
                <a16:creationId xmlns:a16="http://schemas.microsoft.com/office/drawing/2014/main" id="{D47B0125-461A-295B-FDE8-67815CC5AA7A}"/>
              </a:ext>
            </a:extLst>
          </p:cNvPr>
          <p:cNvSpPr txBox="1"/>
          <p:nvPr/>
        </p:nvSpPr>
        <p:spPr>
          <a:xfrm>
            <a:off x="6863939" y="3122385"/>
            <a:ext cx="4678876" cy="286228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Toda a função Lambda precisa ter um </a:t>
            </a:r>
            <a:r>
              <a:rPr lang="pt-BR" sz="1800" i="1" dirty="0" err="1">
                <a:sym typeface="Roboto"/>
              </a:rPr>
              <a:t>handler</a:t>
            </a:r>
            <a:r>
              <a:rPr lang="pt-BR" sz="1800" i="1" dirty="0">
                <a:sym typeface="Roboto"/>
              </a:rPr>
              <a:t> (função) com 2 parâmetros obrigatórios.</a:t>
            </a:r>
          </a:p>
          <a:p>
            <a:endParaRPr lang="pt-BR" sz="1800" i="1" dirty="0">
              <a:sym typeface="Roboto"/>
            </a:endParaRPr>
          </a:p>
          <a:p>
            <a:r>
              <a:rPr lang="pt-BR" sz="1800" i="1" dirty="0">
                <a:sym typeface="Roboto"/>
              </a:rPr>
              <a:t>Utilizamos com mais frequência o </a:t>
            </a:r>
            <a:r>
              <a:rPr lang="pt-BR" sz="1800" i="1" dirty="0" err="1">
                <a:sym typeface="Roboto"/>
              </a:rPr>
              <a:t>event</a:t>
            </a:r>
            <a:r>
              <a:rPr lang="pt-BR" sz="1800" i="1" dirty="0">
                <a:sym typeface="Roboto"/>
              </a:rPr>
              <a:t>. Seja por requisição externa (URL) ou interna.</a:t>
            </a:r>
          </a:p>
          <a:p>
            <a:endParaRPr lang="pt-BR" sz="1800" i="1" dirty="0">
              <a:sym typeface="Roboto"/>
            </a:endParaRPr>
          </a:p>
          <a:p>
            <a:r>
              <a:rPr lang="pt-BR" sz="1800" i="1" dirty="0">
                <a:sym typeface="Roboto"/>
              </a:rPr>
              <a:t>Por isso, precisamos validar a origem. Se há header, é externa e precisamos extrair o body. Do contrário, o body é o próprio </a:t>
            </a:r>
            <a:r>
              <a:rPr lang="pt-BR" sz="1800" i="1" dirty="0" err="1">
                <a:sym typeface="Roboto"/>
              </a:rPr>
              <a:t>event</a:t>
            </a:r>
            <a:r>
              <a:rPr lang="pt-BR" sz="1800" i="1" dirty="0">
                <a:sym typeface="Roboto"/>
              </a:rPr>
              <a:t>.</a:t>
            </a:r>
            <a:endParaRPr lang="pt-BR" sz="1800" i="1" dirty="0"/>
          </a:p>
        </p:txBody>
      </p:sp>
    </p:spTree>
    <p:extLst>
      <p:ext uri="{BB962C8B-B14F-4D97-AF65-F5344CB8AC3E}">
        <p14:creationId xmlns:p14="http://schemas.microsoft.com/office/powerpoint/2010/main" val="178834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1EDA161B-D3E8-4BF6-4CF3-8A9E288D75D4}"/>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035C1916-A337-A9A1-EACA-B837710AC9DE}"/>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BACKEND</a:t>
            </a:r>
            <a:endParaRPr sz="2800" dirty="0">
              <a:solidFill>
                <a:srgbClr val="E0375F"/>
              </a:solidFill>
              <a:latin typeface="Roboto"/>
              <a:ea typeface="Roboto"/>
              <a:cs typeface="Roboto"/>
              <a:sym typeface="Roboto"/>
            </a:endParaRPr>
          </a:p>
        </p:txBody>
      </p:sp>
      <p:sp>
        <p:nvSpPr>
          <p:cNvPr id="11" name="CaixaDeTexto 10">
            <a:extLst>
              <a:ext uri="{FF2B5EF4-FFF2-40B4-BE49-F238E27FC236}">
                <a16:creationId xmlns:a16="http://schemas.microsoft.com/office/drawing/2014/main" id="{26095A02-EEF5-D1DF-D91D-BA36E2524DBF}"/>
              </a:ext>
            </a:extLst>
          </p:cNvPr>
          <p:cNvSpPr txBox="1"/>
          <p:nvPr/>
        </p:nvSpPr>
        <p:spPr>
          <a:xfrm>
            <a:off x="280416" y="1090625"/>
            <a:ext cx="6097978" cy="5262979"/>
          </a:xfrm>
          <a:prstGeom prst="rect">
            <a:avLst/>
          </a:prstGeom>
          <a:noFill/>
        </p:spPr>
        <p:txBody>
          <a:bodyPr wrap="square">
            <a:spAutoFit/>
          </a:bodyPr>
          <a:lstStyle/>
          <a:p>
            <a:r>
              <a:rPr lang="pt-BR" b="0" dirty="0">
                <a:solidFill>
                  <a:srgbClr val="515151"/>
                </a:solidFill>
                <a:effectLst/>
                <a:latin typeface="Consolas" panose="020B0609020204030204" pitchFamily="49" charset="0"/>
              </a:rPr>
              <a:t># Verifica se o evento contém a imagem em base64</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'image_base64'</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in</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Decodifica a imagem base64</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image_base64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event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'image_base64'</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image_bytes</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base64.b64decode(image_base64)</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Define o caminho e o nome do arquivo temporário</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temp_image_path</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'/tmp/temp_image.png'</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Salva a imagem em um arquivo temporário</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with</a:t>
            </a:r>
            <a:r>
              <a:rPr lang="pt-BR" b="0" dirty="0">
                <a:solidFill>
                  <a:srgbClr val="292929"/>
                </a:solidFill>
                <a:effectLst/>
                <a:latin typeface="Consolas" panose="020B0609020204030204" pitchFamily="49" charset="0"/>
              </a:rPr>
              <a:t> </a:t>
            </a:r>
            <a:r>
              <a:rPr lang="pt-BR" b="0" dirty="0">
                <a:solidFill>
                  <a:srgbClr val="5E2CBC"/>
                </a:solidFill>
                <a:effectLst/>
                <a:latin typeface="Consolas" panose="020B0609020204030204" pitchFamily="49" charset="0"/>
              </a:rPr>
              <a:t>open</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temp_image_path</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wb</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B5200D"/>
                </a:solidFill>
                <a:effectLst/>
                <a:latin typeface="Consolas" panose="020B0609020204030204" pitchFamily="49" charset="0"/>
              </a:rPr>
              <a:t>as</a:t>
            </a:r>
            <a:r>
              <a:rPr lang="pt-BR" b="0" dirty="0">
                <a:solidFill>
                  <a:srgbClr val="292929"/>
                </a:solidFill>
                <a:effectLst/>
                <a:latin typeface="Consolas" panose="020B0609020204030204" pitchFamily="49" charset="0"/>
              </a:rPr>
              <a:t> f:</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f.write</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image_bytes</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Inicializa o cliente para a AWS </a:t>
            </a:r>
            <a:r>
              <a:rPr lang="pt-BR" b="0" dirty="0" err="1">
                <a:solidFill>
                  <a:srgbClr val="515151"/>
                </a:solidFill>
                <a:effectLst/>
                <a:latin typeface="Consolas" panose="020B0609020204030204" pitchFamily="49" charset="0"/>
              </a:rPr>
              <a:t>Rekognition</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rekognition_client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boto3.client(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rekognition</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Chama a API de análise facial da AWS </a:t>
            </a:r>
            <a:r>
              <a:rPr lang="pt-BR" b="0" dirty="0" err="1">
                <a:solidFill>
                  <a:srgbClr val="515151"/>
                </a:solidFill>
                <a:effectLst/>
                <a:latin typeface="Consolas" panose="020B0609020204030204" pitchFamily="49" charset="0"/>
              </a:rPr>
              <a:t>Rekognition</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with</a:t>
            </a:r>
            <a:r>
              <a:rPr lang="pt-BR" b="0" dirty="0">
                <a:solidFill>
                  <a:srgbClr val="292929"/>
                </a:solidFill>
                <a:effectLst/>
                <a:latin typeface="Consolas" panose="020B0609020204030204" pitchFamily="49" charset="0"/>
              </a:rPr>
              <a:t> </a:t>
            </a:r>
            <a:r>
              <a:rPr lang="pt-BR" b="0" dirty="0">
                <a:solidFill>
                  <a:srgbClr val="5E2CBC"/>
                </a:solidFill>
                <a:effectLst/>
                <a:latin typeface="Consolas" panose="020B0609020204030204" pitchFamily="49" charset="0"/>
              </a:rPr>
              <a:t>open</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temp_image_path</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rb</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B5200D"/>
                </a:solidFill>
                <a:effectLst/>
                <a:latin typeface="Consolas" panose="020B0609020204030204" pitchFamily="49" charset="0"/>
              </a:rPr>
              <a:t>as</a:t>
            </a:r>
            <a:r>
              <a:rPr lang="pt-BR" b="0" dirty="0">
                <a:solidFill>
                  <a:srgbClr val="292929"/>
                </a:solidFill>
                <a:effectLst/>
                <a:latin typeface="Consolas" panose="020B0609020204030204" pitchFamily="49" charset="0"/>
              </a:rPr>
              <a:t> f:</a:t>
            </a:r>
          </a:p>
          <a:p>
            <a:r>
              <a:rPr lang="pt-BR" b="0" dirty="0">
                <a:solidFill>
                  <a:srgbClr val="292929"/>
                </a:solidFill>
                <a:effectLst/>
                <a:latin typeface="Consolas" panose="020B0609020204030204" pitchFamily="49" charset="0"/>
              </a:rPr>
              <a:t>            response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rekognition_client.detect_faces</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Image</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'Bytes'</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f.read</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Attributes</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'ALL'</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p:txBody>
      </p:sp>
      <p:sp>
        <p:nvSpPr>
          <p:cNvPr id="12" name="CaixaDeTexto 11">
            <a:extLst>
              <a:ext uri="{FF2B5EF4-FFF2-40B4-BE49-F238E27FC236}">
                <a16:creationId xmlns:a16="http://schemas.microsoft.com/office/drawing/2014/main" id="{210FE015-D582-B7A9-FAF9-23ED5B7508AC}"/>
              </a:ext>
            </a:extLst>
          </p:cNvPr>
          <p:cNvSpPr txBox="1"/>
          <p:nvPr/>
        </p:nvSpPr>
        <p:spPr>
          <a:xfrm>
            <a:off x="6780811" y="1875475"/>
            <a:ext cx="4678876" cy="36932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Validamos se no </a:t>
            </a:r>
            <a:r>
              <a:rPr lang="pt-BR" sz="1800" i="1" dirty="0" err="1">
                <a:sym typeface="Roboto"/>
              </a:rPr>
              <a:t>payload</a:t>
            </a:r>
            <a:r>
              <a:rPr lang="pt-BR" sz="1800" i="1" dirty="0">
                <a:sym typeface="Roboto"/>
              </a:rPr>
              <a:t> há uma chave “image_base64”. Iremos receber a imagem como </a:t>
            </a:r>
            <a:r>
              <a:rPr lang="pt-BR" sz="1800" i="1" dirty="0" err="1">
                <a:sym typeface="Roboto"/>
              </a:rPr>
              <a:t>string</a:t>
            </a:r>
            <a:r>
              <a:rPr lang="pt-BR" sz="1800" i="1" dirty="0">
                <a:sym typeface="Roboto"/>
              </a:rPr>
              <a:t> neste padrão.</a:t>
            </a:r>
          </a:p>
          <a:p>
            <a:endParaRPr lang="pt-BR" sz="1800" i="1" dirty="0">
              <a:sym typeface="Roboto"/>
            </a:endParaRPr>
          </a:p>
          <a:p>
            <a:r>
              <a:rPr lang="pt-BR" sz="1800" i="1" dirty="0">
                <a:sym typeface="Roboto"/>
              </a:rPr>
              <a:t>Decodificamos a imagem e armazenamos numa pasta temporária.</a:t>
            </a:r>
          </a:p>
          <a:p>
            <a:endParaRPr lang="pt-BR" sz="1800" i="1" dirty="0">
              <a:sym typeface="Roboto"/>
            </a:endParaRPr>
          </a:p>
          <a:p>
            <a:r>
              <a:rPr lang="pt-BR" sz="1800" i="1" dirty="0">
                <a:sym typeface="Roboto"/>
              </a:rPr>
              <a:t>Abrimos o arquivo em bytes (binário) e chamamos o serviço do </a:t>
            </a:r>
            <a:r>
              <a:rPr lang="pt-BR" sz="1800" i="1" dirty="0" err="1">
                <a:sym typeface="Roboto"/>
              </a:rPr>
              <a:t>Rekognition</a:t>
            </a:r>
            <a:r>
              <a:rPr lang="pt-BR" sz="1800" i="1" dirty="0">
                <a:sym typeface="Roboto"/>
              </a:rPr>
              <a:t>.</a:t>
            </a:r>
          </a:p>
          <a:p>
            <a:endParaRPr lang="pt-BR" sz="1800" i="1" dirty="0">
              <a:sym typeface="Roboto"/>
            </a:endParaRPr>
          </a:p>
          <a:p>
            <a:r>
              <a:rPr lang="pt-BR" sz="1800" i="1" dirty="0">
                <a:sym typeface="Roboto"/>
              </a:rPr>
              <a:t>Como o serviço já possui as permissões, não precisamos incluir as chaves de acesso como fazemos no laboratório (</a:t>
            </a:r>
            <a:r>
              <a:rPr lang="pt-BR" sz="1800" i="1" dirty="0" err="1">
                <a:sym typeface="Roboto"/>
              </a:rPr>
              <a:t>Colab</a:t>
            </a:r>
            <a:r>
              <a:rPr lang="pt-BR" sz="1800" i="1" dirty="0">
                <a:sym typeface="Roboto"/>
              </a:rPr>
              <a:t>).</a:t>
            </a:r>
            <a:endParaRPr lang="pt-BR" sz="1800" i="1" dirty="0"/>
          </a:p>
        </p:txBody>
      </p:sp>
    </p:spTree>
    <p:extLst>
      <p:ext uri="{BB962C8B-B14F-4D97-AF65-F5344CB8AC3E}">
        <p14:creationId xmlns:p14="http://schemas.microsoft.com/office/powerpoint/2010/main" val="4023124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C77BBCD0-9CB2-074C-AA43-4C3F6EE5F08F}"/>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1BBEAB91-13A2-C02A-EEB0-309B582703F4}"/>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BACKEND</a:t>
            </a:r>
            <a:endParaRPr sz="2800" dirty="0">
              <a:solidFill>
                <a:srgbClr val="E0375F"/>
              </a:solidFill>
              <a:latin typeface="Roboto"/>
              <a:ea typeface="Roboto"/>
              <a:cs typeface="Roboto"/>
              <a:sym typeface="Roboto"/>
            </a:endParaRPr>
          </a:p>
        </p:txBody>
      </p:sp>
      <p:sp>
        <p:nvSpPr>
          <p:cNvPr id="3" name="CaixaDeTexto 2">
            <a:extLst>
              <a:ext uri="{FF2B5EF4-FFF2-40B4-BE49-F238E27FC236}">
                <a16:creationId xmlns:a16="http://schemas.microsoft.com/office/drawing/2014/main" id="{426D153F-A1F3-B1E7-8F18-D583A54A8D05}"/>
              </a:ext>
            </a:extLst>
          </p:cNvPr>
          <p:cNvSpPr txBox="1"/>
          <p:nvPr/>
        </p:nvSpPr>
        <p:spPr>
          <a:xfrm>
            <a:off x="401465" y="841249"/>
            <a:ext cx="11510119" cy="5909310"/>
          </a:xfrm>
          <a:prstGeom prst="rect">
            <a:avLst/>
          </a:prstGeom>
          <a:noFill/>
        </p:spPr>
        <p:txBody>
          <a:bodyPr wrap="square">
            <a:spAutoFit/>
          </a:bodyPr>
          <a:lstStyle/>
          <a:p>
            <a:r>
              <a:rPr lang="pt-BR" b="0" dirty="0">
                <a:solidFill>
                  <a:srgbClr val="515151"/>
                </a:solidFill>
                <a:effectLst/>
                <a:latin typeface="Consolas" panose="020B0609020204030204" pitchFamily="49" charset="0"/>
              </a:rPr>
              <a:t># Processa a resposta da API</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FaceDetails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in</a:t>
            </a:r>
            <a:r>
              <a:rPr lang="pt-BR" b="0" dirty="0">
                <a:solidFill>
                  <a:srgbClr val="292929"/>
                </a:solidFill>
                <a:effectLst/>
                <a:latin typeface="Consolas" panose="020B0609020204030204" pitchFamily="49" charset="0"/>
              </a:rPr>
              <a:t> response:</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face_details</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response[</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FaceDetails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err="1">
                <a:solidFill>
                  <a:srgbClr val="5E2CBC"/>
                </a:solidFill>
                <a:effectLst/>
                <a:latin typeface="Consolas" panose="020B0609020204030204" pitchFamily="49" charset="0"/>
              </a:rPr>
              <a:t>len</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face_details</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&gt;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1</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statusCode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400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"Há mais de uma face neste rosto."</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Realizar validação se alguma emoção tem maior que 70% de confiança</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emotions</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response[</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FaceDetails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96D48"/>
                </a:solidFill>
                <a:effectLst/>
                <a:latin typeface="Consolas" panose="020B0609020204030204" pitchFamily="49" charset="0"/>
              </a:rPr>
              <a:t>0</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Emotions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emotion_max</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obter_maior_confianca</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emotions</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emotion_max</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Confidence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&gt;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0.7</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and</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emotion_max</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Type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"CALM"</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statusCode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400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"Rosto com emoção predominante ("</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emotions_translate</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emotion_max</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Type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statusCode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200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response[</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FaceDetails</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96D48"/>
                </a:solidFill>
                <a:effectLst/>
                <a:latin typeface="Consolas" panose="020B0609020204030204" pitchFamily="49" charset="0"/>
              </a:rPr>
              <a:t>0</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reason</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"Face validada com sucesso."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p:txBody>
      </p:sp>
      <p:sp>
        <p:nvSpPr>
          <p:cNvPr id="4" name="CaixaDeTexto 3">
            <a:extLst>
              <a:ext uri="{FF2B5EF4-FFF2-40B4-BE49-F238E27FC236}">
                <a16:creationId xmlns:a16="http://schemas.microsoft.com/office/drawing/2014/main" id="{C310019D-148C-3804-1953-570BAB4AEBBE}"/>
              </a:ext>
            </a:extLst>
          </p:cNvPr>
          <p:cNvSpPr txBox="1"/>
          <p:nvPr/>
        </p:nvSpPr>
        <p:spPr>
          <a:xfrm>
            <a:off x="6759355" y="1114382"/>
            <a:ext cx="5273278" cy="132339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600" i="1" dirty="0">
                <a:sym typeface="Roboto"/>
              </a:rPr>
              <a:t>Precisamos fazer a validação da emoção com maior intensidade. Se for calmo ignoramos, do contrário, precisamos informar que não é permitido. Também não é permitido mais de uma face.</a:t>
            </a:r>
          </a:p>
          <a:p>
            <a:r>
              <a:rPr lang="pt-BR" sz="1600" i="1" dirty="0">
                <a:sym typeface="Roboto"/>
              </a:rPr>
              <a:t>Estando tudo certo, enviamos os dados do </a:t>
            </a:r>
            <a:r>
              <a:rPr lang="pt-BR" sz="1600" i="1" dirty="0" err="1">
                <a:sym typeface="Roboto"/>
              </a:rPr>
              <a:t>BoundingBox</a:t>
            </a:r>
            <a:r>
              <a:rPr lang="pt-BR" sz="1600" i="1" dirty="0">
                <a:sym typeface="Roboto"/>
              </a:rPr>
              <a:t>.</a:t>
            </a:r>
            <a:endParaRPr lang="pt-BR" sz="1600" i="1" dirty="0"/>
          </a:p>
        </p:txBody>
      </p:sp>
    </p:spTree>
    <p:extLst>
      <p:ext uri="{BB962C8B-B14F-4D97-AF65-F5344CB8AC3E}">
        <p14:creationId xmlns:p14="http://schemas.microsoft.com/office/powerpoint/2010/main" val="225696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4DF5BC79-3F08-509D-5573-C91B0B72E7A9}"/>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5D73F875-5ABE-71D2-761E-B664A8276035}"/>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11" name="Google Shape;410;p22">
            <a:extLst>
              <a:ext uri="{FF2B5EF4-FFF2-40B4-BE49-F238E27FC236}">
                <a16:creationId xmlns:a16="http://schemas.microsoft.com/office/drawing/2014/main" id="{E2284117-2E6F-6614-79F5-3215B4DAEE88}"/>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MODERATION LABELS: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
        <p:nvSpPr>
          <p:cNvPr id="3" name="CaixaDeTexto 2">
            <a:extLst>
              <a:ext uri="{FF2B5EF4-FFF2-40B4-BE49-F238E27FC236}">
                <a16:creationId xmlns:a16="http://schemas.microsoft.com/office/drawing/2014/main" id="{55C59CAA-E8BE-26B4-DD89-1F53E43E1C03}"/>
              </a:ext>
            </a:extLst>
          </p:cNvPr>
          <p:cNvSpPr txBox="1"/>
          <p:nvPr/>
        </p:nvSpPr>
        <p:spPr>
          <a:xfrm>
            <a:off x="323849" y="1490192"/>
            <a:ext cx="8955617" cy="1384995"/>
          </a:xfrm>
          <a:prstGeom prst="rect">
            <a:avLst/>
          </a:prstGeom>
          <a:noFill/>
        </p:spPr>
        <p:txBody>
          <a:bodyPr wrap="square">
            <a:spAutoFit/>
          </a:bodyPr>
          <a:lstStyle/>
          <a:p>
            <a:r>
              <a:rPr lang="pt-BR" b="0" dirty="0">
                <a:solidFill>
                  <a:srgbClr val="008000"/>
                </a:solidFill>
                <a:effectLst/>
                <a:latin typeface="Courier New" panose="02070309020205020404" pitchFamily="49" charset="0"/>
              </a:rPr>
              <a:t># abrir sessão</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session</a:t>
            </a:r>
            <a:r>
              <a:rPr lang="pt-BR" b="0" dirty="0">
                <a:solidFill>
                  <a:srgbClr val="000000"/>
                </a:solidFill>
                <a:effectLst/>
                <a:latin typeface="Courier New" panose="02070309020205020404" pitchFamily="49" charset="0"/>
              </a:rPr>
              <a:t> = boto3.Session(</a:t>
            </a:r>
            <a:r>
              <a:rPr lang="pt-BR" b="0" dirty="0" err="1">
                <a:solidFill>
                  <a:srgbClr val="000000"/>
                </a:solidFill>
                <a:effectLst/>
                <a:latin typeface="Courier New" panose="02070309020205020404" pitchFamily="49" charset="0"/>
              </a:rPr>
              <a:t>aws_access_key_id</a:t>
            </a:r>
            <a:r>
              <a:rPr lang="pt-BR" b="0" dirty="0">
                <a:solidFill>
                  <a:srgbClr val="000000"/>
                </a:solidFill>
                <a:effectLst/>
                <a:latin typeface="Courier New" panose="02070309020205020404" pitchFamily="49" charset="0"/>
              </a:rPr>
              <a:t>=ACCESS_KEY, </a:t>
            </a:r>
            <a:r>
              <a:rPr lang="pt-BR" b="0" dirty="0" err="1">
                <a:solidFill>
                  <a:srgbClr val="000000"/>
                </a:solidFill>
                <a:effectLst/>
                <a:latin typeface="Courier New" panose="02070309020205020404" pitchFamily="49" charset="0"/>
              </a:rPr>
              <a:t>aws_secret_access_key</a:t>
            </a:r>
            <a:r>
              <a:rPr lang="pt-BR" b="0" dirty="0">
                <a:solidFill>
                  <a:srgbClr val="000000"/>
                </a:solidFill>
                <a:effectLst/>
                <a:latin typeface="Courier New" panose="02070309020205020404" pitchFamily="49" charset="0"/>
              </a:rPr>
              <a:t>= ACCESS_SECRET)</a:t>
            </a:r>
          </a:p>
          <a:p>
            <a:br>
              <a:rPr lang="pt-BR" b="0" dirty="0">
                <a:solidFill>
                  <a:srgbClr val="000000"/>
                </a:solidFill>
                <a:effectLst/>
                <a:latin typeface="Courier New" panose="02070309020205020404" pitchFamily="49" charset="0"/>
              </a:rPr>
            </a:br>
            <a:r>
              <a:rPr lang="pt-BR" b="0" dirty="0">
                <a:solidFill>
                  <a:srgbClr val="008000"/>
                </a:solidFill>
                <a:effectLst/>
                <a:latin typeface="Courier New" panose="02070309020205020404" pitchFamily="49" charset="0"/>
              </a:rPr>
              <a:t># criar cliente</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client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session.client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rekognition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region_name</a:t>
            </a:r>
            <a:r>
              <a:rPr lang="pt-BR" b="0" dirty="0">
                <a:solidFill>
                  <a:srgbClr val="000000"/>
                </a:solidFill>
                <a:effectLst/>
                <a:latin typeface="Courier New" panose="02070309020205020404" pitchFamily="49" charset="0"/>
              </a:rPr>
              <a:t>=REGION)</a:t>
            </a:r>
          </a:p>
        </p:txBody>
      </p:sp>
      <p:sp>
        <p:nvSpPr>
          <p:cNvPr id="5" name="CaixaDeTexto 4">
            <a:extLst>
              <a:ext uri="{FF2B5EF4-FFF2-40B4-BE49-F238E27FC236}">
                <a16:creationId xmlns:a16="http://schemas.microsoft.com/office/drawing/2014/main" id="{5C3CB29E-7A99-25BB-0464-7249C0FDBAF9}"/>
              </a:ext>
            </a:extLst>
          </p:cNvPr>
          <p:cNvSpPr txBox="1"/>
          <p:nvPr/>
        </p:nvSpPr>
        <p:spPr>
          <a:xfrm>
            <a:off x="280416" y="3411014"/>
            <a:ext cx="7578373" cy="1815882"/>
          </a:xfrm>
          <a:prstGeom prst="rect">
            <a:avLst/>
          </a:prstGeom>
          <a:noFill/>
        </p:spPr>
        <p:txBody>
          <a:bodyPr wrap="square">
            <a:spAutoFit/>
          </a:bodyPr>
          <a:lstStyle/>
          <a:p>
            <a:r>
              <a:rPr lang="pt-BR" b="0" dirty="0" err="1">
                <a:solidFill>
                  <a:srgbClr val="AF00DB"/>
                </a:solidFill>
                <a:effectLst/>
                <a:latin typeface="Courier New" panose="02070309020205020404" pitchFamily="49" charset="0"/>
              </a:rPr>
              <a:t>with</a:t>
            </a:r>
            <a:r>
              <a:rPr lang="pt-BR" b="0" dirty="0">
                <a:solidFill>
                  <a:srgbClr val="000000"/>
                </a:solidFill>
                <a:effectLst/>
                <a:latin typeface="Courier New" panose="02070309020205020404" pitchFamily="49" charset="0"/>
              </a:rPr>
              <a:t> </a:t>
            </a:r>
            <a:r>
              <a:rPr lang="pt-BR" b="0" dirty="0">
                <a:solidFill>
                  <a:srgbClr val="795E26"/>
                </a:solidFill>
                <a:effectLst/>
                <a:latin typeface="Courier New" panose="02070309020205020404" pitchFamily="49" charset="0"/>
              </a:rPr>
              <a:t>open</a:t>
            </a:r>
            <a:r>
              <a:rPr lang="pt-BR" b="0" dirty="0">
                <a:solidFill>
                  <a:srgbClr val="000000"/>
                </a:solidFill>
                <a:effectLst/>
                <a:latin typeface="Courier New" panose="02070309020205020404" pitchFamily="49" charset="0"/>
              </a:rPr>
              <a:t>(path,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rb</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F00DB"/>
                </a:solidFill>
                <a:effectLst/>
                <a:latin typeface="Courier New" panose="02070309020205020404" pitchFamily="49" charset="0"/>
              </a:rPr>
              <a:t>as</a:t>
            </a:r>
            <a:r>
              <a:rPr lang="pt-BR" b="0" dirty="0">
                <a:solidFill>
                  <a:srgbClr val="000000"/>
                </a:solidFill>
                <a:effectLst/>
                <a:latin typeface="Courier New" panose="02070309020205020404" pitchFamily="49" charset="0"/>
              </a:rPr>
              <a:t> </a:t>
            </a:r>
            <a:r>
              <a:rPr lang="pt-BR" b="0" dirty="0">
                <a:solidFill>
                  <a:srgbClr val="001080"/>
                </a:solidFill>
                <a:effectLst/>
                <a:latin typeface="Courier New" panose="02070309020205020404" pitchFamily="49" charset="0"/>
              </a:rPr>
              <a:t>file</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 = </a:t>
            </a:r>
            <a:r>
              <a:rPr lang="pt-BR" b="0" dirty="0" err="1">
                <a:solidFill>
                  <a:srgbClr val="001080"/>
                </a:solidFill>
                <a:effectLst/>
                <a:latin typeface="Courier New" panose="02070309020205020404" pitchFamily="49" charset="0"/>
              </a:rPr>
              <a:t>file</a:t>
            </a:r>
            <a:r>
              <a:rPr lang="pt-BR" b="0" dirty="0" err="1">
                <a:solidFill>
                  <a:srgbClr val="000000"/>
                </a:solidFill>
                <a:effectLst/>
                <a:latin typeface="Courier New" panose="02070309020205020404" pitchFamily="49" charset="0"/>
              </a:rPr>
              <a:t>.read</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bytearray</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client.detect_moderation_labels</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'Bytes'</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a:t>
            </a:r>
          </a:p>
        </p:txBody>
      </p:sp>
      <p:sp>
        <p:nvSpPr>
          <p:cNvPr id="7" name="CaixaDeTexto 6">
            <a:extLst>
              <a:ext uri="{FF2B5EF4-FFF2-40B4-BE49-F238E27FC236}">
                <a16:creationId xmlns:a16="http://schemas.microsoft.com/office/drawing/2014/main" id="{63238D2C-FE1D-749E-E8C6-F5A987DF15B6}"/>
              </a:ext>
            </a:extLst>
          </p:cNvPr>
          <p:cNvSpPr txBox="1"/>
          <p:nvPr/>
        </p:nvSpPr>
        <p:spPr>
          <a:xfrm>
            <a:off x="280416" y="5635668"/>
            <a:ext cx="11292419" cy="954107"/>
          </a:xfrm>
          <a:prstGeom prst="rect">
            <a:avLst/>
          </a:prstGeom>
          <a:noFill/>
        </p:spPr>
        <p:txBody>
          <a:bodyPr wrap="square">
            <a:spAutoFit/>
          </a:bodyPr>
          <a:lstStyle/>
          <a:p>
            <a:r>
              <a:rPr lang="pt-BR" dirty="0">
                <a:solidFill>
                  <a:srgbClr val="008000"/>
                </a:solidFill>
                <a:latin typeface="Courier New" panose="02070309020205020404" pitchFamily="49" charset="0"/>
              </a:rPr>
              <a:t>{'</a:t>
            </a:r>
            <a:r>
              <a:rPr lang="pt-BR" dirty="0" err="1">
                <a:solidFill>
                  <a:srgbClr val="008000"/>
                </a:solidFill>
                <a:latin typeface="Courier New" panose="02070309020205020404" pitchFamily="49" charset="0"/>
              </a:rPr>
              <a:t>ModerationLabels</a:t>
            </a:r>
            <a:r>
              <a:rPr lang="pt-BR" dirty="0">
                <a:solidFill>
                  <a:srgbClr val="008000"/>
                </a:solidFill>
                <a:latin typeface="Courier New" panose="02070309020205020404" pitchFamily="49" charset="0"/>
              </a:rPr>
              <a:t>': [], '</a:t>
            </a:r>
            <a:r>
              <a:rPr lang="pt-BR" dirty="0" err="1">
                <a:solidFill>
                  <a:srgbClr val="008000"/>
                </a:solidFill>
                <a:latin typeface="Courier New" panose="02070309020205020404" pitchFamily="49" charset="0"/>
              </a:rPr>
              <a:t>ModerationModelVersion</a:t>
            </a:r>
            <a:r>
              <a:rPr lang="pt-BR" dirty="0">
                <a:solidFill>
                  <a:srgbClr val="008000"/>
                </a:solidFill>
                <a:latin typeface="Courier New" panose="02070309020205020404" pitchFamily="49" charset="0"/>
              </a:rPr>
              <a:t>': '7.0', '</a:t>
            </a:r>
            <a:r>
              <a:rPr lang="pt-BR" dirty="0" err="1">
                <a:solidFill>
                  <a:srgbClr val="008000"/>
                </a:solidFill>
                <a:latin typeface="Courier New" panose="02070309020205020404" pitchFamily="49" charset="0"/>
              </a:rPr>
              <a:t>ContentTypes</a:t>
            </a:r>
            <a:r>
              <a:rPr lang="pt-BR" dirty="0">
                <a:solidFill>
                  <a:srgbClr val="008000"/>
                </a:solidFill>
                <a:latin typeface="Courier New" panose="02070309020205020404" pitchFamily="49" charset="0"/>
              </a:rPr>
              <a:t>': [], '</a:t>
            </a:r>
            <a:r>
              <a:rPr lang="pt-BR" dirty="0" err="1">
                <a:solidFill>
                  <a:srgbClr val="008000"/>
                </a:solidFill>
                <a:latin typeface="Courier New" panose="02070309020205020404" pitchFamily="49" charset="0"/>
              </a:rPr>
              <a:t>ResponseMetadata</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RequestId</a:t>
            </a:r>
            <a:r>
              <a:rPr lang="pt-BR" dirty="0">
                <a:solidFill>
                  <a:srgbClr val="008000"/>
                </a:solidFill>
                <a:latin typeface="Courier New" panose="02070309020205020404" pitchFamily="49" charset="0"/>
              </a:rPr>
              <a:t>': 'f6d5b930-bc45-49c3-ac2e-8601e565b689', '</a:t>
            </a:r>
            <a:r>
              <a:rPr lang="pt-BR" dirty="0" err="1">
                <a:solidFill>
                  <a:srgbClr val="008000"/>
                </a:solidFill>
                <a:latin typeface="Courier New" panose="02070309020205020404" pitchFamily="49" charset="0"/>
              </a:rPr>
              <a:t>HTTPStatusCode</a:t>
            </a:r>
            <a:r>
              <a:rPr lang="pt-BR" dirty="0">
                <a:solidFill>
                  <a:srgbClr val="008000"/>
                </a:solidFill>
                <a:latin typeface="Courier New" panose="02070309020205020404" pitchFamily="49" charset="0"/>
              </a:rPr>
              <a:t>': 200, '</a:t>
            </a:r>
            <a:r>
              <a:rPr lang="pt-BR" dirty="0" err="1">
                <a:solidFill>
                  <a:srgbClr val="008000"/>
                </a:solidFill>
                <a:latin typeface="Courier New" panose="02070309020205020404" pitchFamily="49" charset="0"/>
              </a:rPr>
              <a:t>HTTPHeaders</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x-amzn-requestid</a:t>
            </a:r>
            <a:r>
              <a:rPr lang="pt-BR" dirty="0">
                <a:solidFill>
                  <a:srgbClr val="008000"/>
                </a:solidFill>
                <a:latin typeface="Courier New" panose="02070309020205020404" pitchFamily="49" charset="0"/>
              </a:rPr>
              <a:t>': 'f6d5b930-bc45-49c3-ac2e-8601e565b689', '</a:t>
            </a:r>
            <a:r>
              <a:rPr lang="pt-BR" dirty="0" err="1">
                <a:solidFill>
                  <a:srgbClr val="008000"/>
                </a:solidFill>
                <a:latin typeface="Courier New" panose="02070309020205020404" pitchFamily="49" charset="0"/>
              </a:rPr>
              <a:t>content-type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application</a:t>
            </a:r>
            <a:r>
              <a:rPr lang="pt-BR" dirty="0">
                <a:solidFill>
                  <a:srgbClr val="008000"/>
                </a:solidFill>
                <a:latin typeface="Courier New" panose="02070309020205020404" pitchFamily="49" charset="0"/>
              </a:rPr>
              <a:t>/x-amz-json-1.1', '</a:t>
            </a:r>
            <a:r>
              <a:rPr lang="pt-BR" dirty="0" err="1">
                <a:solidFill>
                  <a:srgbClr val="008000"/>
                </a:solidFill>
                <a:latin typeface="Courier New" panose="02070309020205020404" pitchFamily="49" charset="0"/>
              </a:rPr>
              <a:t>content-length</a:t>
            </a:r>
            <a:r>
              <a:rPr lang="pt-BR" dirty="0">
                <a:solidFill>
                  <a:srgbClr val="008000"/>
                </a:solidFill>
                <a:latin typeface="Courier New" panose="02070309020205020404" pitchFamily="49" charset="0"/>
              </a:rPr>
              <a:t>': '72', 'date': '</a:t>
            </a:r>
            <a:r>
              <a:rPr lang="pt-BR" dirty="0" err="1">
                <a:solidFill>
                  <a:srgbClr val="008000"/>
                </a:solidFill>
                <a:latin typeface="Courier New" panose="02070309020205020404" pitchFamily="49" charset="0"/>
              </a:rPr>
              <a:t>Thu</a:t>
            </a:r>
            <a:r>
              <a:rPr lang="pt-BR" dirty="0">
                <a:solidFill>
                  <a:srgbClr val="008000"/>
                </a:solidFill>
                <a:latin typeface="Courier New" panose="02070309020205020404" pitchFamily="49" charset="0"/>
              </a:rPr>
              <a:t>, 08 </a:t>
            </a:r>
            <a:r>
              <a:rPr lang="pt-BR" dirty="0" err="1">
                <a:solidFill>
                  <a:srgbClr val="008000"/>
                </a:solidFill>
                <a:latin typeface="Courier New" panose="02070309020205020404" pitchFamily="49" charset="0"/>
              </a:rPr>
              <a:t>Feb</a:t>
            </a:r>
            <a:r>
              <a:rPr lang="pt-BR" dirty="0">
                <a:solidFill>
                  <a:srgbClr val="008000"/>
                </a:solidFill>
                <a:latin typeface="Courier New" panose="02070309020205020404" pitchFamily="49" charset="0"/>
              </a:rPr>
              <a:t> 2024 00:43:36 GMT'}, '</a:t>
            </a:r>
            <a:r>
              <a:rPr lang="pt-BR" dirty="0" err="1">
                <a:solidFill>
                  <a:srgbClr val="008000"/>
                </a:solidFill>
                <a:latin typeface="Courier New" panose="02070309020205020404" pitchFamily="49" charset="0"/>
              </a:rPr>
              <a:t>RetryAttempts</a:t>
            </a:r>
            <a:r>
              <a:rPr lang="pt-BR" dirty="0">
                <a:solidFill>
                  <a:srgbClr val="008000"/>
                </a:solidFill>
                <a:latin typeface="Courier New" panose="02070309020205020404" pitchFamily="49" charset="0"/>
              </a:rPr>
              <a:t>': 0}}</a:t>
            </a:r>
          </a:p>
        </p:txBody>
      </p:sp>
      <p:pic>
        <p:nvPicPr>
          <p:cNvPr id="4098" name="Picture 2">
            <a:extLst>
              <a:ext uri="{FF2B5EF4-FFF2-40B4-BE49-F238E27FC236}">
                <a16:creationId xmlns:a16="http://schemas.microsoft.com/office/drawing/2014/main" id="{3683E355-4433-8D36-EBEE-B6B607FCB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871" y="2089748"/>
            <a:ext cx="3023964" cy="302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1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318D37FC-C9EE-F8C3-C3B5-44B56263D90B}"/>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7A48626A-95F1-6FE7-7F69-00CFF8D65A3F}"/>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BACKEND</a:t>
            </a:r>
            <a:endParaRPr sz="2800" dirty="0">
              <a:solidFill>
                <a:srgbClr val="E0375F"/>
              </a:solidFill>
              <a:latin typeface="Roboto"/>
              <a:ea typeface="Roboto"/>
              <a:cs typeface="Roboto"/>
              <a:sym typeface="Roboto"/>
            </a:endParaRPr>
          </a:p>
        </p:txBody>
      </p:sp>
      <p:sp>
        <p:nvSpPr>
          <p:cNvPr id="3" name="CaixaDeTexto 2">
            <a:extLst>
              <a:ext uri="{FF2B5EF4-FFF2-40B4-BE49-F238E27FC236}">
                <a16:creationId xmlns:a16="http://schemas.microsoft.com/office/drawing/2014/main" id="{96DD6C08-1D5B-B1EE-A4B4-DE843A280545}"/>
              </a:ext>
            </a:extLst>
          </p:cNvPr>
          <p:cNvSpPr txBox="1"/>
          <p:nvPr/>
        </p:nvSpPr>
        <p:spPr>
          <a:xfrm>
            <a:off x="460842" y="1338569"/>
            <a:ext cx="11510119" cy="2246769"/>
          </a:xfrm>
          <a:prstGeom prst="rect">
            <a:avLst/>
          </a:prstGeom>
          <a:noFill/>
        </p:spPr>
        <p:txBody>
          <a:bodyPr wrap="square">
            <a:spAutoFit/>
          </a:bodyPr>
          <a:lstStyle/>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else</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statusCode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400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'Não foram encontrados detalhes faciais na imagem.'</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else</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statusCode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400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'body'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'Por favor, forneça a imagem em base64.'</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p>
        </p:txBody>
      </p:sp>
      <p:sp>
        <p:nvSpPr>
          <p:cNvPr id="4" name="CaixaDeTexto 3">
            <a:extLst>
              <a:ext uri="{FF2B5EF4-FFF2-40B4-BE49-F238E27FC236}">
                <a16:creationId xmlns:a16="http://schemas.microsoft.com/office/drawing/2014/main" id="{32F75856-E37C-EEAA-3EA1-3398546B2A0F}"/>
              </a:ext>
            </a:extLst>
          </p:cNvPr>
          <p:cNvSpPr txBox="1"/>
          <p:nvPr/>
        </p:nvSpPr>
        <p:spPr>
          <a:xfrm>
            <a:off x="6995202" y="2461953"/>
            <a:ext cx="4678876" cy="92328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Se não for encontrado a chave da imagem em base64 ou se nenhum rosto for encontrado, retornamos com erro.</a:t>
            </a:r>
            <a:endParaRPr lang="pt-BR" sz="1800" i="1" dirty="0"/>
          </a:p>
        </p:txBody>
      </p:sp>
      <p:sp>
        <p:nvSpPr>
          <p:cNvPr id="6" name="CaixaDeTexto 5">
            <a:extLst>
              <a:ext uri="{FF2B5EF4-FFF2-40B4-BE49-F238E27FC236}">
                <a16:creationId xmlns:a16="http://schemas.microsoft.com/office/drawing/2014/main" id="{F448604B-2F31-1E03-8E96-60CA49879FA4}"/>
              </a:ext>
            </a:extLst>
          </p:cNvPr>
          <p:cNvSpPr txBox="1"/>
          <p:nvPr/>
        </p:nvSpPr>
        <p:spPr>
          <a:xfrm>
            <a:off x="2408395" y="4211402"/>
            <a:ext cx="6097978" cy="2246769"/>
          </a:xfrm>
          <a:prstGeom prst="rect">
            <a:avLst/>
          </a:prstGeom>
          <a:noFill/>
        </p:spPr>
        <p:txBody>
          <a:bodyPr wrap="square">
            <a:spAutoFit/>
          </a:bodyPr>
          <a:lstStyle/>
          <a:p>
            <a:r>
              <a:rPr lang="pt-BR" b="0" dirty="0" err="1">
                <a:solidFill>
                  <a:srgbClr val="292929"/>
                </a:solidFill>
                <a:effectLst/>
                <a:latin typeface="Consolas" panose="020B0609020204030204" pitchFamily="49" charset="0"/>
              </a:rPr>
              <a:t>emotions_translate</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"ANGRY"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"nervoso"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"DISGUSTED"</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"enjoado"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"FEAR"</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"medo"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"CALM"</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"calmo"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"SAD"</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"triste"</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"SURPRISED"</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"surpreso"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"CONFUSED"</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"confuso"</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"HAPPY"</a:t>
            </a:r>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"feliz"</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a:t>
            </a:r>
          </a:p>
        </p:txBody>
      </p:sp>
      <p:sp>
        <p:nvSpPr>
          <p:cNvPr id="7" name="CaixaDeTexto 6">
            <a:extLst>
              <a:ext uri="{FF2B5EF4-FFF2-40B4-BE49-F238E27FC236}">
                <a16:creationId xmlns:a16="http://schemas.microsoft.com/office/drawing/2014/main" id="{139EA992-1C13-B538-7812-4DF6428D623F}"/>
              </a:ext>
            </a:extLst>
          </p:cNvPr>
          <p:cNvSpPr txBox="1"/>
          <p:nvPr/>
        </p:nvSpPr>
        <p:spPr>
          <a:xfrm>
            <a:off x="5457384" y="4873141"/>
            <a:ext cx="467887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Dicionário para tradução das emoções para português e ser incluída nas mensagens.</a:t>
            </a:r>
            <a:endParaRPr lang="pt-BR" sz="1800" i="1" dirty="0"/>
          </a:p>
        </p:txBody>
      </p:sp>
    </p:spTree>
    <p:extLst>
      <p:ext uri="{BB962C8B-B14F-4D97-AF65-F5344CB8AC3E}">
        <p14:creationId xmlns:p14="http://schemas.microsoft.com/office/powerpoint/2010/main" val="332611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196924BA-A9DF-6EA3-954B-8DA1E8DDF7DF}"/>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EB30EE50-6E8D-9E01-54B5-169376BBF296}"/>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BACKEND</a:t>
            </a:r>
            <a:endParaRPr sz="2800" dirty="0">
              <a:solidFill>
                <a:srgbClr val="E0375F"/>
              </a:solidFill>
              <a:latin typeface="Roboto"/>
              <a:ea typeface="Roboto"/>
              <a:cs typeface="Roboto"/>
              <a:sym typeface="Roboto"/>
            </a:endParaRPr>
          </a:p>
        </p:txBody>
      </p:sp>
      <p:sp>
        <p:nvSpPr>
          <p:cNvPr id="4" name="CaixaDeTexto 3">
            <a:extLst>
              <a:ext uri="{FF2B5EF4-FFF2-40B4-BE49-F238E27FC236}">
                <a16:creationId xmlns:a16="http://schemas.microsoft.com/office/drawing/2014/main" id="{4D9DB831-2F0D-24D6-457D-D0C907101342}"/>
              </a:ext>
            </a:extLst>
          </p:cNvPr>
          <p:cNvSpPr txBox="1"/>
          <p:nvPr/>
        </p:nvSpPr>
        <p:spPr>
          <a:xfrm>
            <a:off x="403761" y="4970617"/>
            <a:ext cx="11293433"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Função auxiliar para determinar a emoção com maior intensidade de confiança. E assim estabelecer como a marcante de uma determinada imagem.</a:t>
            </a:r>
            <a:endParaRPr lang="pt-BR" sz="1800" i="1" dirty="0"/>
          </a:p>
        </p:txBody>
      </p:sp>
      <p:sp>
        <p:nvSpPr>
          <p:cNvPr id="5" name="CaixaDeTexto 4">
            <a:extLst>
              <a:ext uri="{FF2B5EF4-FFF2-40B4-BE49-F238E27FC236}">
                <a16:creationId xmlns:a16="http://schemas.microsoft.com/office/drawing/2014/main" id="{D856C41B-FF0D-9E3A-EF00-58A43470DDA7}"/>
              </a:ext>
            </a:extLst>
          </p:cNvPr>
          <p:cNvSpPr txBox="1"/>
          <p:nvPr/>
        </p:nvSpPr>
        <p:spPr>
          <a:xfrm>
            <a:off x="403761" y="1241093"/>
            <a:ext cx="10631384" cy="3323987"/>
          </a:xfrm>
          <a:prstGeom prst="rect">
            <a:avLst/>
          </a:prstGeom>
          <a:noFill/>
        </p:spPr>
        <p:txBody>
          <a:bodyPr wrap="square">
            <a:spAutoFit/>
          </a:bodyPr>
          <a:lstStyle/>
          <a:p>
            <a:r>
              <a:rPr lang="pt-BR" b="0" dirty="0" err="1">
                <a:solidFill>
                  <a:srgbClr val="0F4A85"/>
                </a:solidFill>
                <a:effectLst/>
                <a:latin typeface="Consolas" panose="020B0609020204030204" pitchFamily="49" charset="0"/>
              </a:rPr>
              <a:t>def</a:t>
            </a:r>
            <a:r>
              <a:rPr lang="pt-BR" b="0" dirty="0">
                <a:solidFill>
                  <a:srgbClr val="292929"/>
                </a:solidFill>
                <a:effectLst/>
                <a:latin typeface="Consolas" panose="020B0609020204030204" pitchFamily="49" charset="0"/>
              </a:rPr>
              <a:t> </a:t>
            </a:r>
            <a:r>
              <a:rPr lang="pt-BR" b="0" dirty="0" err="1">
                <a:solidFill>
                  <a:srgbClr val="5E2CBC"/>
                </a:solidFill>
                <a:effectLst/>
                <a:latin typeface="Consolas" panose="020B0609020204030204" pitchFamily="49" charset="0"/>
              </a:rPr>
              <a:t>obter_maior_confianca</a:t>
            </a:r>
            <a:r>
              <a:rPr lang="pt-BR" b="0" dirty="0">
                <a:solidFill>
                  <a:srgbClr val="292929"/>
                </a:solidFill>
                <a:effectLst/>
                <a:latin typeface="Consolas" panose="020B0609020204030204" pitchFamily="49" charset="0"/>
              </a:rPr>
              <a:t>(</a:t>
            </a:r>
            <a:r>
              <a:rPr lang="pt-BR" b="0" dirty="0">
                <a:solidFill>
                  <a:srgbClr val="001080"/>
                </a:solidFill>
                <a:effectLst/>
                <a:latin typeface="Consolas" panose="020B0609020204030204" pitchFamily="49" charset="0"/>
              </a:rPr>
              <a:t>lista</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inicializa a maior confiança e o dicionário com maior confiança como </a:t>
            </a:r>
            <a:r>
              <a:rPr lang="pt-BR" b="0" dirty="0" err="1">
                <a:solidFill>
                  <a:srgbClr val="515151"/>
                </a:solidFill>
                <a:effectLst/>
                <a:latin typeface="Consolas" panose="020B0609020204030204" pitchFamily="49" charset="0"/>
              </a:rPr>
              <a:t>None</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maior_confianca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None</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dicionario_maior_confianca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None</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percorre cada dicionário na lista</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a:solidFill>
                  <a:srgbClr val="B5200D"/>
                </a:solidFill>
                <a:effectLst/>
                <a:latin typeface="Consolas" panose="020B0609020204030204" pitchFamily="49" charset="0"/>
              </a:rPr>
              <a:t>for</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a:t>
            </a:r>
            <a:r>
              <a:rPr lang="pt-BR" b="0" dirty="0">
                <a:solidFill>
                  <a:srgbClr val="292929"/>
                </a:solidFill>
                <a:effectLst/>
                <a:latin typeface="Consolas" panose="020B0609020204030204" pitchFamily="49" charset="0"/>
              </a:rPr>
              <a:t> </a:t>
            </a:r>
            <a:r>
              <a:rPr lang="pt-BR" b="0" dirty="0">
                <a:solidFill>
                  <a:srgbClr val="B5200D"/>
                </a:solidFill>
                <a:effectLst/>
                <a:latin typeface="Consolas" panose="020B0609020204030204" pitchFamily="49" charset="0"/>
              </a:rPr>
              <a:t>in</a:t>
            </a:r>
            <a:r>
              <a:rPr lang="pt-BR" b="0" dirty="0">
                <a:solidFill>
                  <a:srgbClr val="292929"/>
                </a:solidFill>
                <a:effectLst/>
                <a:latin typeface="Consolas" panose="020B0609020204030204" pitchFamily="49" charset="0"/>
              </a:rPr>
              <a:t> lista:</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Confidence</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verifica se é a maior confiança encontrada até o momento</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maior_confianca</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is</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None</a:t>
            </a:r>
            <a:r>
              <a:rPr lang="pt-BR" b="0" dirty="0">
                <a:solidFill>
                  <a:srgbClr val="292929"/>
                </a:solidFill>
                <a:effectLst/>
                <a:latin typeface="Consolas" panose="020B0609020204030204" pitchFamily="49" charset="0"/>
              </a:rPr>
              <a:t> </a:t>
            </a:r>
            <a:r>
              <a:rPr lang="pt-BR" b="0" dirty="0" err="1">
                <a:solidFill>
                  <a:srgbClr val="0F4A85"/>
                </a:solidFill>
                <a:effectLst/>
                <a:latin typeface="Consolas" panose="020B0609020204030204" pitchFamily="49" charset="0"/>
              </a:rPr>
              <a:t>or</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&gt;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maior_confianca</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maior_confianca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confianca</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dicionario_maior_confianca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return</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dicionario_maior_confianca</a:t>
            </a:r>
            <a:endParaRPr lang="pt-BR" b="0"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84418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24261504-EC5A-5EFE-4C55-E7112877029F}"/>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0B7D2BFA-9448-C70A-C245-0B2FDF0D3CEC}"/>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FRONTEND</a:t>
            </a:r>
            <a:endParaRPr sz="2800" dirty="0">
              <a:solidFill>
                <a:srgbClr val="E0375F"/>
              </a:solidFill>
              <a:latin typeface="Roboto"/>
              <a:ea typeface="Roboto"/>
              <a:cs typeface="Roboto"/>
              <a:sym typeface="Roboto"/>
            </a:endParaRPr>
          </a:p>
        </p:txBody>
      </p:sp>
      <p:sp>
        <p:nvSpPr>
          <p:cNvPr id="433" name="Google Shape;433;p24">
            <a:extLst>
              <a:ext uri="{FF2B5EF4-FFF2-40B4-BE49-F238E27FC236}">
                <a16:creationId xmlns:a16="http://schemas.microsoft.com/office/drawing/2014/main" id="{4CE69F21-3484-1CB1-885B-AA1D9AF04CB2}"/>
              </a:ext>
            </a:extLst>
          </p:cNvPr>
          <p:cNvSpPr txBox="1"/>
          <p:nvPr/>
        </p:nvSpPr>
        <p:spPr>
          <a:xfrm>
            <a:off x="272992" y="2921189"/>
            <a:ext cx="7949184" cy="10156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Durante a chamada ao serviço externo, precisamos notificar o usuário que há um processamento pendente. Neste caso utilizamos o componente “</a:t>
            </a:r>
            <a:r>
              <a:rPr lang="pt-BR" sz="2000" dirty="0" err="1">
                <a:solidFill>
                  <a:srgbClr val="94A2AC"/>
                </a:solidFill>
                <a:latin typeface="Roboto"/>
                <a:ea typeface="Roboto"/>
                <a:cs typeface="Roboto"/>
                <a:sym typeface="Roboto"/>
              </a:rPr>
              <a:t>spinner</a:t>
            </a:r>
            <a:r>
              <a:rPr lang="pt-BR" sz="2000" dirty="0">
                <a:solidFill>
                  <a:srgbClr val="94A2AC"/>
                </a:solidFill>
                <a:latin typeface="Roboto"/>
                <a:ea typeface="Roboto"/>
                <a:cs typeface="Roboto"/>
                <a:sym typeface="Roboto"/>
              </a:rPr>
              <a:t>”.</a:t>
            </a:r>
            <a:endParaRPr dirty="0"/>
          </a:p>
        </p:txBody>
      </p:sp>
      <p:pic>
        <p:nvPicPr>
          <p:cNvPr id="6" name="Imagem 5">
            <a:extLst>
              <a:ext uri="{FF2B5EF4-FFF2-40B4-BE49-F238E27FC236}">
                <a16:creationId xmlns:a16="http://schemas.microsoft.com/office/drawing/2014/main" id="{B8087188-17F3-63F2-0490-5AA5EB578F93}"/>
              </a:ext>
            </a:extLst>
          </p:cNvPr>
          <p:cNvPicPr>
            <a:picLocks noChangeAspect="1"/>
          </p:cNvPicPr>
          <p:nvPr/>
        </p:nvPicPr>
        <p:blipFill>
          <a:blip r:embed="rId3"/>
          <a:stretch>
            <a:fillRect/>
          </a:stretch>
        </p:blipFill>
        <p:spPr>
          <a:xfrm>
            <a:off x="8470958" y="1428750"/>
            <a:ext cx="3448050" cy="4000500"/>
          </a:xfrm>
          <a:prstGeom prst="rect">
            <a:avLst/>
          </a:prstGeom>
        </p:spPr>
      </p:pic>
    </p:spTree>
    <p:extLst>
      <p:ext uri="{BB962C8B-B14F-4D97-AF65-F5344CB8AC3E}">
        <p14:creationId xmlns:p14="http://schemas.microsoft.com/office/powerpoint/2010/main" val="3079534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DDAF7948-835F-EF05-ADAB-9C3C844C90CA}"/>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7CDED283-DBB1-BA42-018C-3E3C303193FE}"/>
              </a:ext>
            </a:extLst>
          </p:cNvPr>
          <p:cNvPicPr>
            <a:picLocks noChangeAspect="1"/>
          </p:cNvPicPr>
          <p:nvPr/>
        </p:nvPicPr>
        <p:blipFill>
          <a:blip r:embed="rId3"/>
          <a:stretch>
            <a:fillRect/>
          </a:stretch>
        </p:blipFill>
        <p:spPr>
          <a:xfrm>
            <a:off x="3927247" y="1022039"/>
            <a:ext cx="7984337" cy="5567735"/>
          </a:xfrm>
          <a:prstGeom prst="rect">
            <a:avLst/>
          </a:prstGeom>
        </p:spPr>
      </p:pic>
      <p:sp>
        <p:nvSpPr>
          <p:cNvPr id="432" name="Google Shape;432;p24">
            <a:extLst>
              <a:ext uri="{FF2B5EF4-FFF2-40B4-BE49-F238E27FC236}">
                <a16:creationId xmlns:a16="http://schemas.microsoft.com/office/drawing/2014/main" id="{2551C28F-4968-F472-9CEB-EF92755C1DF8}"/>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APP DE INTERAÇÃO:</a:t>
            </a:r>
            <a:r>
              <a:rPr lang="pt-BR" sz="2800" b="1" dirty="0">
                <a:solidFill>
                  <a:srgbClr val="94A2AC"/>
                </a:solidFill>
                <a:latin typeface="Roboto"/>
                <a:ea typeface="Roboto"/>
                <a:cs typeface="Roboto"/>
                <a:sym typeface="Roboto"/>
              </a:rPr>
              <a:t> </a:t>
            </a:r>
            <a:r>
              <a:rPr lang="pt-BR" sz="2800" b="1" dirty="0">
                <a:solidFill>
                  <a:srgbClr val="E0375F"/>
                </a:solidFill>
                <a:latin typeface="Roboto"/>
                <a:ea typeface="Roboto"/>
                <a:cs typeface="Roboto"/>
                <a:sym typeface="Roboto"/>
              </a:rPr>
              <a:t>FRONTEND</a:t>
            </a:r>
            <a:endParaRPr sz="2800" dirty="0">
              <a:solidFill>
                <a:srgbClr val="E0375F"/>
              </a:solidFill>
              <a:latin typeface="Roboto"/>
              <a:ea typeface="Roboto"/>
              <a:cs typeface="Roboto"/>
              <a:sym typeface="Roboto"/>
            </a:endParaRPr>
          </a:p>
        </p:txBody>
      </p:sp>
      <p:sp>
        <p:nvSpPr>
          <p:cNvPr id="433" name="Google Shape;433;p24">
            <a:extLst>
              <a:ext uri="{FF2B5EF4-FFF2-40B4-BE49-F238E27FC236}">
                <a16:creationId xmlns:a16="http://schemas.microsoft.com/office/drawing/2014/main" id="{5C8F5794-E1BF-5CCD-284B-70CAE9C43633}"/>
              </a:ext>
            </a:extLst>
          </p:cNvPr>
          <p:cNvSpPr txBox="1"/>
          <p:nvPr/>
        </p:nvSpPr>
        <p:spPr>
          <a:xfrm>
            <a:off x="280416" y="2459524"/>
            <a:ext cx="3440628"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E finalmente para a exibição dos diferentes estados, sucesso ou erro, utilizaremos os componentes de status “</a:t>
            </a:r>
            <a:r>
              <a:rPr lang="pt-BR" sz="2000" dirty="0" err="1">
                <a:solidFill>
                  <a:srgbClr val="94A2AC"/>
                </a:solidFill>
                <a:latin typeface="Roboto"/>
                <a:ea typeface="Roboto"/>
                <a:cs typeface="Roboto"/>
                <a:sym typeface="Roboto"/>
              </a:rPr>
              <a:t>success</a:t>
            </a:r>
            <a:r>
              <a:rPr lang="pt-BR" sz="2000" dirty="0">
                <a:solidFill>
                  <a:srgbClr val="94A2AC"/>
                </a:solidFill>
                <a:latin typeface="Roboto"/>
                <a:ea typeface="Roboto"/>
                <a:cs typeface="Roboto"/>
                <a:sym typeface="Roboto"/>
              </a:rPr>
              <a:t>” e “</a:t>
            </a:r>
            <a:r>
              <a:rPr lang="pt-BR" sz="2000" dirty="0" err="1">
                <a:solidFill>
                  <a:srgbClr val="94A2AC"/>
                </a:solidFill>
                <a:latin typeface="Roboto"/>
                <a:ea typeface="Roboto"/>
                <a:cs typeface="Roboto"/>
                <a:sym typeface="Roboto"/>
              </a:rPr>
              <a:t>error</a:t>
            </a:r>
            <a:r>
              <a:rPr lang="pt-BR" sz="2000" dirty="0">
                <a:solidFill>
                  <a:srgbClr val="94A2AC"/>
                </a:solidFill>
                <a:latin typeface="Roboto"/>
                <a:ea typeface="Roboto"/>
                <a:cs typeface="Roboto"/>
                <a:sym typeface="Roboto"/>
              </a:rPr>
              <a:t>”.</a:t>
            </a:r>
            <a:endParaRPr dirty="0"/>
          </a:p>
        </p:txBody>
      </p:sp>
    </p:spTree>
    <p:extLst>
      <p:ext uri="{BB962C8B-B14F-4D97-AF65-F5344CB8AC3E}">
        <p14:creationId xmlns:p14="http://schemas.microsoft.com/office/powerpoint/2010/main" val="1492348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2EA9C8DF-634F-D03F-8024-91558210FC59}"/>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07DA2246-B88E-48A4-7A9B-504CC3780044}"/>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UTILIZAÇÃO DE </a:t>
            </a:r>
            <a:r>
              <a:rPr lang="pt-BR" sz="2800" b="1" dirty="0">
                <a:solidFill>
                  <a:srgbClr val="E0375F"/>
                </a:solidFill>
                <a:latin typeface="Roboto"/>
                <a:ea typeface="Roboto"/>
                <a:cs typeface="Roboto"/>
                <a:sym typeface="Roboto"/>
              </a:rPr>
              <a:t>SECRETS</a:t>
            </a:r>
            <a:endParaRPr sz="2800" dirty="0">
              <a:solidFill>
                <a:srgbClr val="E0375F"/>
              </a:solidFill>
              <a:latin typeface="Roboto"/>
              <a:ea typeface="Roboto"/>
              <a:cs typeface="Roboto"/>
              <a:sym typeface="Roboto"/>
            </a:endParaRPr>
          </a:p>
        </p:txBody>
      </p:sp>
      <p:sp>
        <p:nvSpPr>
          <p:cNvPr id="2" name="Google Shape;433;p24">
            <a:extLst>
              <a:ext uri="{FF2B5EF4-FFF2-40B4-BE49-F238E27FC236}">
                <a16:creationId xmlns:a16="http://schemas.microsoft.com/office/drawing/2014/main" id="{6063D82C-828D-EC58-C0A4-5E16A004DBE2}"/>
              </a:ext>
            </a:extLst>
          </p:cNvPr>
          <p:cNvSpPr txBox="1"/>
          <p:nvPr/>
        </p:nvSpPr>
        <p:spPr>
          <a:xfrm>
            <a:off x="323850" y="981075"/>
            <a:ext cx="11563350"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Qualquer dado que não precise ser exposto publicamente como chaves e </a:t>
            </a:r>
            <a:r>
              <a:rPr lang="pt-BR" sz="2000" dirty="0" err="1">
                <a:solidFill>
                  <a:srgbClr val="94A2AC"/>
                </a:solidFill>
                <a:latin typeface="Roboto"/>
                <a:ea typeface="Roboto"/>
                <a:cs typeface="Roboto"/>
                <a:sym typeface="Roboto"/>
              </a:rPr>
              <a:t>endpoints</a:t>
            </a:r>
            <a:r>
              <a:rPr lang="pt-BR" sz="2000" dirty="0">
                <a:solidFill>
                  <a:srgbClr val="94A2AC"/>
                </a:solidFill>
                <a:latin typeface="Roboto"/>
                <a:ea typeface="Roboto"/>
                <a:cs typeface="Roboto"/>
                <a:sym typeface="Roboto"/>
              </a:rPr>
              <a:t> devem ser mantidos em variáveis de ambiente ou em ambientes com </a:t>
            </a:r>
            <a:r>
              <a:rPr lang="pt-BR" sz="2000" dirty="0" err="1">
                <a:solidFill>
                  <a:srgbClr val="94A2AC"/>
                </a:solidFill>
                <a:latin typeface="Roboto"/>
                <a:ea typeface="Roboto"/>
                <a:cs typeface="Roboto"/>
                <a:sym typeface="Roboto"/>
              </a:rPr>
              <a:t>secrets</a:t>
            </a:r>
            <a:r>
              <a:rPr lang="pt-BR" sz="20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O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possui esta área em seu ambiente de cloud e pode ser utilizado no projeto a parte. Isto é, tais informações secretas fica no seu repositório local mas não no público.</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Para armazená-lo, é necessário criar uma pasta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e dentro dela um arquivo “</a:t>
            </a:r>
            <a:r>
              <a:rPr lang="pt-BR" sz="2000" dirty="0" err="1">
                <a:solidFill>
                  <a:srgbClr val="94A2AC"/>
                </a:solidFill>
                <a:latin typeface="Roboto"/>
                <a:ea typeface="Roboto"/>
                <a:cs typeface="Roboto"/>
                <a:sym typeface="Roboto"/>
              </a:rPr>
              <a:t>secrets.toml</a:t>
            </a:r>
            <a:r>
              <a:rPr lang="pt-BR" sz="20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A seguir incluímos o </a:t>
            </a:r>
            <a:r>
              <a:rPr lang="pt-BR" sz="2000" dirty="0" err="1">
                <a:solidFill>
                  <a:srgbClr val="94A2AC"/>
                </a:solidFill>
                <a:latin typeface="Roboto"/>
                <a:ea typeface="Roboto"/>
                <a:cs typeface="Roboto"/>
                <a:sym typeface="Roboto"/>
              </a:rPr>
              <a:t>endpoint</a:t>
            </a:r>
            <a:r>
              <a:rPr lang="pt-BR" sz="2000" dirty="0">
                <a:solidFill>
                  <a:srgbClr val="94A2AC"/>
                </a:solidFill>
                <a:latin typeface="Roboto"/>
                <a:ea typeface="Roboto"/>
                <a:cs typeface="Roboto"/>
                <a:sym typeface="Roboto"/>
              </a:rPr>
              <a:t> do serviço (Lambda </a:t>
            </a:r>
            <a:r>
              <a:rPr lang="pt-BR" sz="2000" dirty="0" err="1">
                <a:solidFill>
                  <a:srgbClr val="94A2AC"/>
                </a:solidFill>
                <a:latin typeface="Roboto"/>
                <a:ea typeface="Roboto"/>
                <a:cs typeface="Roboto"/>
                <a:sym typeface="Roboto"/>
              </a:rPr>
              <a:t>Function</a:t>
            </a:r>
            <a:r>
              <a:rPr lang="pt-BR" sz="2000" dirty="0">
                <a:solidFill>
                  <a:srgbClr val="94A2AC"/>
                </a:solidFill>
                <a:latin typeface="Roboto"/>
                <a:ea typeface="Roboto"/>
                <a:cs typeface="Roboto"/>
                <a:sym typeface="Roboto"/>
              </a:rPr>
              <a:t>).</a:t>
            </a:r>
            <a:endParaRPr dirty="0"/>
          </a:p>
        </p:txBody>
      </p:sp>
      <p:sp>
        <p:nvSpPr>
          <p:cNvPr id="3" name="CaixaDeTexto 2">
            <a:extLst>
              <a:ext uri="{FF2B5EF4-FFF2-40B4-BE49-F238E27FC236}">
                <a16:creationId xmlns:a16="http://schemas.microsoft.com/office/drawing/2014/main" id="{1012F865-8F92-6CC3-146E-9CB8A4AB9399}"/>
              </a:ext>
            </a:extLst>
          </p:cNvPr>
          <p:cNvSpPr txBox="1"/>
          <p:nvPr/>
        </p:nvSpPr>
        <p:spPr>
          <a:xfrm>
            <a:off x="280416" y="3980836"/>
            <a:ext cx="11438052" cy="307777"/>
          </a:xfrm>
          <a:prstGeom prst="rect">
            <a:avLst/>
          </a:prstGeom>
          <a:noFill/>
        </p:spPr>
        <p:txBody>
          <a:bodyPr wrap="square">
            <a:spAutoFit/>
          </a:bodyPr>
          <a:lstStyle/>
          <a:p>
            <a:r>
              <a:rPr lang="en-US" dirty="0">
                <a:solidFill>
                  <a:srgbClr val="36464E"/>
                </a:solidFill>
                <a:latin typeface="Roboto Mono" panose="00000009000000000000" pitchFamily="49" charset="0"/>
              </a:rPr>
              <a:t>API-ENDPOINT = "https://u2dspwvgdq6dwi6qj26lyl5y5e0hcqzq.lambda-url.us-east-1.on.aws"</a:t>
            </a:r>
            <a:endParaRPr lang="pt-BR" dirty="0">
              <a:solidFill>
                <a:srgbClr val="36464E"/>
              </a:solidFill>
              <a:latin typeface="Roboto Mono" panose="00000009000000000000" pitchFamily="49" charset="0"/>
            </a:endParaRPr>
          </a:p>
        </p:txBody>
      </p:sp>
    </p:spTree>
    <p:extLst>
      <p:ext uri="{BB962C8B-B14F-4D97-AF65-F5344CB8AC3E}">
        <p14:creationId xmlns:p14="http://schemas.microsoft.com/office/powerpoint/2010/main" val="3773279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36C53909-14FD-4571-9C6A-AE3A065402CE}"/>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B24559F2-3689-3269-BEE1-CCE87428BF4B}"/>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BIBLIOTECAS E </a:t>
            </a:r>
            <a:r>
              <a:rPr lang="pt-BR" sz="2800" b="1" dirty="0">
                <a:solidFill>
                  <a:srgbClr val="E0375F"/>
                </a:solidFill>
                <a:latin typeface="Roboto"/>
                <a:ea typeface="Roboto"/>
                <a:cs typeface="Roboto"/>
                <a:sym typeface="Roboto"/>
              </a:rPr>
              <a:t>DEPENDÊNCIAS</a:t>
            </a:r>
            <a:endParaRPr sz="2800" dirty="0">
              <a:solidFill>
                <a:srgbClr val="E0375F"/>
              </a:solidFill>
              <a:latin typeface="Roboto"/>
              <a:ea typeface="Roboto"/>
              <a:cs typeface="Roboto"/>
              <a:sym typeface="Roboto"/>
            </a:endParaRPr>
          </a:p>
        </p:txBody>
      </p:sp>
      <p:sp>
        <p:nvSpPr>
          <p:cNvPr id="2" name="Google Shape;433;p24">
            <a:extLst>
              <a:ext uri="{FF2B5EF4-FFF2-40B4-BE49-F238E27FC236}">
                <a16:creationId xmlns:a16="http://schemas.microsoft.com/office/drawing/2014/main" id="{6BF56286-A3B0-1D44-F1E0-429177C44863}"/>
              </a:ext>
            </a:extLst>
          </p:cNvPr>
          <p:cNvSpPr txBox="1"/>
          <p:nvPr/>
        </p:nvSpPr>
        <p:spPr>
          <a:xfrm>
            <a:off x="323850" y="981075"/>
            <a:ext cx="11563350"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O projeto com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vai utilizar ela mesma e bibliotecas adicionais para outras manipulações. Em nosso caso precisaremos recortar a imagem com os dados do retângulo delimitador (região de interesse), neste caso utilizaremos o </a:t>
            </a:r>
            <a:r>
              <a:rPr lang="pt-BR" sz="2000" dirty="0" err="1">
                <a:solidFill>
                  <a:srgbClr val="94A2AC"/>
                </a:solidFill>
                <a:latin typeface="Roboto"/>
                <a:ea typeface="Roboto"/>
                <a:cs typeface="Roboto"/>
                <a:sym typeface="Roboto"/>
              </a:rPr>
              <a:t>Pillow</a:t>
            </a:r>
            <a:r>
              <a:rPr lang="pt-BR" sz="2000" dirty="0">
                <a:solidFill>
                  <a:srgbClr val="94A2AC"/>
                </a:solidFill>
                <a:latin typeface="Roboto"/>
                <a:ea typeface="Roboto"/>
                <a:cs typeface="Roboto"/>
                <a:sym typeface="Roboto"/>
              </a:rPr>
              <a:t>.</a:t>
            </a:r>
          </a:p>
          <a:p>
            <a:pPr marL="0" marR="0" lvl="0" indent="0" algn="just" rtl="0">
              <a:spcBef>
                <a:spcPts val="0"/>
              </a:spcBef>
              <a:spcAft>
                <a:spcPts val="0"/>
              </a:spcAft>
              <a:buClr>
                <a:srgbClr val="94A2AC"/>
              </a:buClr>
              <a:buSzPts val="2000"/>
              <a:buFont typeface="Arial"/>
              <a:buNone/>
            </a:pPr>
            <a:endParaRPr lang="pt-BR" sz="2000" dirty="0">
              <a:solidFill>
                <a:srgbClr val="94A2AC"/>
              </a:solidFill>
              <a:latin typeface="Roboto"/>
              <a:ea typeface="Roboto"/>
              <a:cs typeface="Roboto"/>
              <a:sym typeface="Roboto"/>
            </a:endParaRPr>
          </a:p>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Além disso precisamos da biblioteca para acesso a APIs externas (</a:t>
            </a:r>
            <a:r>
              <a:rPr lang="pt-BR" sz="2000" dirty="0" err="1">
                <a:solidFill>
                  <a:srgbClr val="94A2AC"/>
                </a:solidFill>
                <a:latin typeface="Roboto"/>
                <a:ea typeface="Roboto"/>
                <a:cs typeface="Roboto"/>
                <a:sym typeface="Roboto"/>
              </a:rPr>
              <a:t>Requests</a:t>
            </a:r>
            <a:r>
              <a:rPr lang="pt-BR" sz="2000" dirty="0">
                <a:solidFill>
                  <a:srgbClr val="94A2AC"/>
                </a:solidFill>
                <a:latin typeface="Roboto"/>
                <a:ea typeface="Roboto"/>
                <a:cs typeface="Roboto"/>
                <a:sym typeface="Roboto"/>
              </a:rPr>
              <a:t>).</a:t>
            </a:r>
          </a:p>
        </p:txBody>
      </p:sp>
      <p:sp>
        <p:nvSpPr>
          <p:cNvPr id="3" name="CaixaDeTexto 2">
            <a:extLst>
              <a:ext uri="{FF2B5EF4-FFF2-40B4-BE49-F238E27FC236}">
                <a16:creationId xmlns:a16="http://schemas.microsoft.com/office/drawing/2014/main" id="{1AD3791B-4F6A-DEC9-7579-F607B8C24A56}"/>
              </a:ext>
            </a:extLst>
          </p:cNvPr>
          <p:cNvSpPr txBox="1"/>
          <p:nvPr/>
        </p:nvSpPr>
        <p:spPr>
          <a:xfrm>
            <a:off x="280416" y="2864555"/>
            <a:ext cx="11438052" cy="738664"/>
          </a:xfrm>
          <a:prstGeom prst="rect">
            <a:avLst/>
          </a:prstGeom>
          <a:noFill/>
        </p:spPr>
        <p:txBody>
          <a:bodyPr wrap="square">
            <a:spAutoFit/>
          </a:bodyPr>
          <a:lstStyle/>
          <a:p>
            <a:r>
              <a:rPr lang="en-US" dirty="0" err="1">
                <a:solidFill>
                  <a:srgbClr val="36464E"/>
                </a:solidFill>
                <a:latin typeface="Roboto Mono" panose="00000009000000000000" pitchFamily="49" charset="0"/>
              </a:rPr>
              <a:t>streamlit</a:t>
            </a:r>
            <a:r>
              <a:rPr lang="en-US" dirty="0">
                <a:solidFill>
                  <a:srgbClr val="36464E"/>
                </a:solidFill>
                <a:latin typeface="Roboto Mono" panose="00000009000000000000" pitchFamily="49" charset="0"/>
              </a:rPr>
              <a:t> == 1.30.0</a:t>
            </a:r>
          </a:p>
          <a:p>
            <a:r>
              <a:rPr lang="en-US" dirty="0">
                <a:solidFill>
                  <a:srgbClr val="36464E"/>
                </a:solidFill>
                <a:latin typeface="Roboto Mono" panose="00000009000000000000" pitchFamily="49" charset="0"/>
              </a:rPr>
              <a:t>requests == 2.31.0</a:t>
            </a:r>
          </a:p>
          <a:p>
            <a:r>
              <a:rPr lang="en-US" dirty="0">
                <a:solidFill>
                  <a:srgbClr val="36464E"/>
                </a:solidFill>
                <a:latin typeface="Roboto Mono" panose="00000009000000000000" pitchFamily="49" charset="0"/>
              </a:rPr>
              <a:t>pillow == 9.5.0</a:t>
            </a:r>
            <a:endParaRPr lang="pt-BR" dirty="0">
              <a:solidFill>
                <a:srgbClr val="36464E"/>
              </a:solidFill>
              <a:latin typeface="Roboto Mono" panose="00000009000000000000" pitchFamily="49" charset="0"/>
            </a:endParaRPr>
          </a:p>
        </p:txBody>
      </p:sp>
      <p:sp>
        <p:nvSpPr>
          <p:cNvPr id="5" name="CaixaDeTexto 4">
            <a:extLst>
              <a:ext uri="{FF2B5EF4-FFF2-40B4-BE49-F238E27FC236}">
                <a16:creationId xmlns:a16="http://schemas.microsoft.com/office/drawing/2014/main" id="{DE014AC9-4E52-0F26-57FE-FAC1F15DEACF}"/>
              </a:ext>
            </a:extLst>
          </p:cNvPr>
          <p:cNvSpPr txBox="1"/>
          <p:nvPr/>
        </p:nvSpPr>
        <p:spPr>
          <a:xfrm>
            <a:off x="323849" y="3848644"/>
            <a:ext cx="11563349"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i="1" dirty="0">
                <a:sym typeface="Roboto"/>
              </a:rPr>
              <a:t>Cravar o versionamento evita atualizações mais recentes que podem quebrar a compatibilidade do nosso projeto.</a:t>
            </a:r>
            <a:endParaRPr lang="pt-BR" i="1" dirty="0"/>
          </a:p>
        </p:txBody>
      </p:sp>
    </p:spTree>
    <p:extLst>
      <p:ext uri="{BB962C8B-B14F-4D97-AF65-F5344CB8AC3E}">
        <p14:creationId xmlns:p14="http://schemas.microsoft.com/office/powerpoint/2010/main" val="1318028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F13D9925-DCDE-927A-8A44-B740928FE5A2}"/>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0336AE1F-F4F0-FFAA-BCC5-032464DBE4AE}"/>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USO DE </a:t>
            </a:r>
            <a:r>
              <a:rPr lang="pt-BR" sz="2800" b="1" dirty="0">
                <a:solidFill>
                  <a:srgbClr val="E0375F"/>
                </a:solidFill>
                <a:latin typeface="Roboto"/>
                <a:ea typeface="Roboto"/>
                <a:cs typeface="Roboto"/>
                <a:sym typeface="Roboto"/>
              </a:rPr>
              <a:t>MARKDOWN</a:t>
            </a:r>
            <a:endParaRPr sz="2800" dirty="0">
              <a:solidFill>
                <a:srgbClr val="E0375F"/>
              </a:solidFill>
              <a:latin typeface="Roboto"/>
              <a:ea typeface="Roboto"/>
              <a:cs typeface="Roboto"/>
              <a:sym typeface="Roboto"/>
            </a:endParaRPr>
          </a:p>
        </p:txBody>
      </p:sp>
      <p:sp>
        <p:nvSpPr>
          <p:cNvPr id="2" name="Google Shape;433;p24">
            <a:extLst>
              <a:ext uri="{FF2B5EF4-FFF2-40B4-BE49-F238E27FC236}">
                <a16:creationId xmlns:a16="http://schemas.microsoft.com/office/drawing/2014/main" id="{059694A8-FC84-0129-CD71-A8E85F7291A5}"/>
              </a:ext>
            </a:extLst>
          </p:cNvPr>
          <p:cNvSpPr txBox="1"/>
          <p:nvPr/>
        </p:nvSpPr>
        <p:spPr>
          <a:xfrm>
            <a:off x="323850" y="981075"/>
            <a:ext cx="11563350"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O </a:t>
            </a:r>
            <a:r>
              <a:rPr lang="pt-BR" sz="2000" dirty="0" err="1">
                <a:solidFill>
                  <a:srgbClr val="94A2AC"/>
                </a:solidFill>
                <a:latin typeface="Roboto"/>
                <a:ea typeface="Roboto"/>
                <a:cs typeface="Roboto"/>
                <a:sym typeface="Roboto"/>
              </a:rPr>
              <a:t>Streamlit</a:t>
            </a:r>
            <a:r>
              <a:rPr lang="pt-BR" sz="2000" dirty="0">
                <a:solidFill>
                  <a:srgbClr val="94A2AC"/>
                </a:solidFill>
                <a:latin typeface="Roboto"/>
                <a:ea typeface="Roboto"/>
                <a:cs typeface="Roboto"/>
                <a:sym typeface="Roboto"/>
              </a:rPr>
              <a:t> permite o uso de </a:t>
            </a:r>
            <a:r>
              <a:rPr lang="pt-BR" sz="2000" dirty="0" err="1">
                <a:solidFill>
                  <a:srgbClr val="94A2AC"/>
                </a:solidFill>
                <a:latin typeface="Roboto"/>
                <a:ea typeface="Roboto"/>
                <a:cs typeface="Roboto"/>
                <a:sym typeface="Roboto"/>
              </a:rPr>
              <a:t>Markdown</a:t>
            </a:r>
            <a:r>
              <a:rPr lang="pt-BR" sz="2000" dirty="0">
                <a:solidFill>
                  <a:srgbClr val="94A2AC"/>
                </a:solidFill>
                <a:latin typeface="Roboto"/>
                <a:ea typeface="Roboto"/>
                <a:cs typeface="Roboto"/>
                <a:sym typeface="Roboto"/>
              </a:rPr>
              <a:t> na forma de comentário na aplicação Python. Ela renderiza como texto na aplicação.</a:t>
            </a:r>
          </a:p>
        </p:txBody>
      </p:sp>
      <p:sp>
        <p:nvSpPr>
          <p:cNvPr id="6" name="CaixaDeTexto 5">
            <a:extLst>
              <a:ext uri="{FF2B5EF4-FFF2-40B4-BE49-F238E27FC236}">
                <a16:creationId xmlns:a16="http://schemas.microsoft.com/office/drawing/2014/main" id="{89E28DCA-1704-607E-8493-9FD36A4BED88}"/>
              </a:ext>
            </a:extLst>
          </p:cNvPr>
          <p:cNvSpPr txBox="1"/>
          <p:nvPr/>
        </p:nvSpPr>
        <p:spPr>
          <a:xfrm>
            <a:off x="323850" y="2077046"/>
            <a:ext cx="11582400" cy="3323987"/>
          </a:xfrm>
          <a:prstGeom prst="rect">
            <a:avLst/>
          </a:prstGeom>
          <a:noFill/>
        </p:spPr>
        <p:txBody>
          <a:bodyPr wrap="square">
            <a:spAutoFit/>
          </a:bodyPr>
          <a:lstStyle/>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a:t>
            </a:r>
            <a:endParaRPr lang="pt-BR" b="0" dirty="0">
              <a:solidFill>
                <a:srgbClr val="292929"/>
              </a:solidFill>
              <a:effectLst/>
              <a:latin typeface="Consolas" panose="020B0609020204030204" pitchFamily="49" charset="0"/>
            </a:endParaRPr>
          </a:p>
          <a:p>
            <a:r>
              <a:rPr lang="pt-BR" b="0" dirty="0">
                <a:solidFill>
                  <a:srgbClr val="0F4A85"/>
                </a:solidFill>
                <a:effectLst/>
                <a:latin typeface="Consolas" panose="020B0609020204030204" pitchFamily="49" charset="0"/>
              </a:rPr>
              <a:t># </a:t>
            </a:r>
            <a:r>
              <a:rPr lang="pt-BR" b="0" dirty="0" err="1">
                <a:solidFill>
                  <a:srgbClr val="0F4A85"/>
                </a:solidFill>
                <a:effectLst/>
                <a:latin typeface="Consolas" panose="020B0609020204030204" pitchFamily="49" charset="0"/>
              </a:rPr>
              <a:t>Cognitive</a:t>
            </a:r>
            <a:r>
              <a:rPr lang="pt-BR" b="0" dirty="0">
                <a:solidFill>
                  <a:srgbClr val="0F4A85"/>
                </a:solidFill>
                <a:effectLst/>
                <a:latin typeface="Consolas" panose="020B0609020204030204" pitchFamily="49" charset="0"/>
              </a:rPr>
              <a:t> </a:t>
            </a:r>
            <a:r>
              <a:rPr lang="pt-BR" b="0" dirty="0" err="1">
                <a:solidFill>
                  <a:srgbClr val="0F4A85"/>
                </a:solidFill>
                <a:effectLst/>
                <a:latin typeface="Consolas" panose="020B0609020204030204" pitchFamily="49" charset="0"/>
              </a:rPr>
              <a:t>Platforms</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 Detecção de Foto para Documentos</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Este aplicativo visa detectar face para emissão de documentos, </a:t>
            </a:r>
            <a:endParaRPr lang="pt-BR" b="0" dirty="0">
              <a:solidFill>
                <a:srgbClr val="292929"/>
              </a:solidFill>
              <a:effectLst/>
              <a:latin typeface="Consolas" panose="020B0609020204030204" pitchFamily="49" charset="0"/>
            </a:endParaRPr>
          </a:p>
          <a:p>
            <a:r>
              <a:rPr lang="pt-BR" b="0" dirty="0">
                <a:solidFill>
                  <a:srgbClr val="0F4A85"/>
                </a:solidFill>
                <a:effectLst/>
                <a:latin typeface="Consolas" panose="020B0609020204030204" pitchFamily="49" charset="0"/>
              </a:rPr>
              <a:t>validando as seguintes condições e características:</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 Existência de face</a:t>
            </a:r>
            <a:endParaRPr lang="pt-BR" b="0" dirty="0">
              <a:solidFill>
                <a:srgbClr val="292929"/>
              </a:solidFill>
              <a:effectLst/>
              <a:latin typeface="Consolas" panose="020B0609020204030204" pitchFamily="49" charset="0"/>
            </a:endParaRPr>
          </a:p>
          <a:p>
            <a:r>
              <a:rPr lang="pt-BR" b="0" dirty="0">
                <a:solidFill>
                  <a:srgbClr val="0F4A85"/>
                </a:solidFill>
                <a:effectLst/>
                <a:latin typeface="Consolas" panose="020B0609020204030204" pitchFamily="49" charset="0"/>
              </a:rPr>
              <a:t>* Verificação de neutralidade via análise sentimental</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Estando as duas condições validadas, a foto está aprovada para emissão de documento.</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0F4A85"/>
                </a:solidFill>
                <a:effectLst/>
                <a:latin typeface="Consolas" panose="020B0609020204030204" pitchFamily="49" charset="0"/>
              </a:rPr>
              <a:t>"""</a:t>
            </a:r>
            <a:endParaRPr lang="pt-BR" b="0"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1525895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AB2F9B59-B3B7-268C-9996-9D334FECB31B}"/>
            </a:ext>
          </a:extLst>
        </p:cNvPr>
        <p:cNvGrpSpPr/>
        <p:nvPr/>
      </p:nvGrpSpPr>
      <p:grpSpPr>
        <a:xfrm>
          <a:off x="0" y="0"/>
          <a:ext cx="0" cy="0"/>
          <a:chOff x="0" y="0"/>
          <a:chExt cx="0" cy="0"/>
        </a:xfrm>
      </p:grpSpPr>
      <p:sp>
        <p:nvSpPr>
          <p:cNvPr id="432" name="Google Shape;432;p24">
            <a:extLst>
              <a:ext uri="{FF2B5EF4-FFF2-40B4-BE49-F238E27FC236}">
                <a16:creationId xmlns:a16="http://schemas.microsoft.com/office/drawing/2014/main" id="{010CAB74-5D34-4E41-292C-058DCA65AA34}"/>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FILOSOFIA </a:t>
            </a:r>
            <a:r>
              <a:rPr lang="pt-BR" sz="2800" b="1" dirty="0">
                <a:solidFill>
                  <a:srgbClr val="E0375F"/>
                </a:solidFill>
                <a:latin typeface="Roboto"/>
                <a:ea typeface="Roboto"/>
                <a:cs typeface="Roboto"/>
                <a:sym typeface="Roboto"/>
              </a:rPr>
              <a:t>PROCEDURAL</a:t>
            </a:r>
            <a:endParaRPr sz="2800" dirty="0">
              <a:solidFill>
                <a:srgbClr val="E0375F"/>
              </a:solidFill>
              <a:latin typeface="Roboto"/>
              <a:ea typeface="Roboto"/>
              <a:cs typeface="Roboto"/>
              <a:sym typeface="Roboto"/>
            </a:endParaRPr>
          </a:p>
        </p:txBody>
      </p:sp>
      <p:sp>
        <p:nvSpPr>
          <p:cNvPr id="2" name="Google Shape;433;p24">
            <a:extLst>
              <a:ext uri="{FF2B5EF4-FFF2-40B4-BE49-F238E27FC236}">
                <a16:creationId xmlns:a16="http://schemas.microsoft.com/office/drawing/2014/main" id="{C90F0B3B-C5A4-4B63-C7A2-740A0B1E5ACC}"/>
              </a:ext>
            </a:extLst>
          </p:cNvPr>
          <p:cNvSpPr txBox="1"/>
          <p:nvPr/>
        </p:nvSpPr>
        <p:spPr>
          <a:xfrm>
            <a:off x="323850" y="981075"/>
            <a:ext cx="11563350"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O fluxo de aplicação é sequencial e procedural. Basta incluindo os componentes e validando logo após se são válidos para o programa continuar.</a:t>
            </a:r>
          </a:p>
        </p:txBody>
      </p:sp>
      <p:sp>
        <p:nvSpPr>
          <p:cNvPr id="4" name="CaixaDeTexto 3">
            <a:extLst>
              <a:ext uri="{FF2B5EF4-FFF2-40B4-BE49-F238E27FC236}">
                <a16:creationId xmlns:a16="http://schemas.microsoft.com/office/drawing/2014/main" id="{388261A0-FF88-5AD8-56F7-79C7F817C5ED}"/>
              </a:ext>
            </a:extLst>
          </p:cNvPr>
          <p:cNvSpPr txBox="1"/>
          <p:nvPr/>
        </p:nvSpPr>
        <p:spPr>
          <a:xfrm>
            <a:off x="323850" y="2117075"/>
            <a:ext cx="11780955" cy="4185761"/>
          </a:xfrm>
          <a:prstGeom prst="rect">
            <a:avLst/>
          </a:prstGeom>
          <a:noFill/>
        </p:spPr>
        <p:txBody>
          <a:bodyPr wrap="square">
            <a:spAutoFit/>
          </a:bodyPr>
          <a:lstStyle/>
          <a:p>
            <a:r>
              <a:rPr lang="pt-BR" b="0" dirty="0">
                <a:solidFill>
                  <a:srgbClr val="292929"/>
                </a:solidFill>
                <a:effectLst/>
                <a:latin typeface="Consolas" panose="020B0609020204030204" pitchFamily="49" charset="0"/>
              </a:rPr>
              <a:t>foto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st.camera_input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"Tire sua foto. Procure centralizar seu rosto."</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foto:</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with</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st.spinner</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'Validando condições...'</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bytes_data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foto.getvalue</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img_base64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base64.b64encode(</a:t>
            </a:r>
            <a:r>
              <a:rPr lang="pt-BR" b="0" dirty="0" err="1">
                <a:solidFill>
                  <a:srgbClr val="292929"/>
                </a:solidFill>
                <a:effectLst/>
                <a:latin typeface="Consolas" panose="020B0609020204030204" pitchFamily="49" charset="0"/>
              </a:rPr>
              <a:t>bytes_data</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decode</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'utf-8'</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payload</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p>
          <a:p>
            <a:r>
              <a:rPr lang="pt-BR" b="0" dirty="0">
                <a:solidFill>
                  <a:srgbClr val="292929"/>
                </a:solidFill>
                <a:effectLst/>
                <a:latin typeface="Consolas" panose="020B0609020204030204" pitchFamily="49" charset="0"/>
              </a:rPr>
              <a:t>            </a:t>
            </a:r>
            <a:r>
              <a:rPr lang="pt-BR" b="0" dirty="0">
                <a:solidFill>
                  <a:srgbClr val="0F4A85"/>
                </a:solidFill>
                <a:effectLst/>
                <a:latin typeface="Consolas" panose="020B0609020204030204" pitchFamily="49" charset="0"/>
              </a:rPr>
              <a:t>"image_base64"</a:t>
            </a:r>
            <a:r>
              <a:rPr lang="pt-BR" b="0" dirty="0">
                <a:solidFill>
                  <a:srgbClr val="292929"/>
                </a:solidFill>
                <a:effectLst/>
                <a:latin typeface="Consolas" panose="020B0609020204030204" pitchFamily="49" charset="0"/>
              </a:rPr>
              <a:t>: img_base64</a:t>
            </a:r>
          </a:p>
          <a:p>
            <a:r>
              <a:rPr lang="pt-BR" b="0" dirty="0">
                <a:solidFill>
                  <a:srgbClr val="292929"/>
                </a:solidFill>
                <a:effectLst/>
                <a:latin typeface="Consolas" panose="020B0609020204030204" pitchFamily="49" charset="0"/>
              </a:rPr>
              <a:t>        }</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payload</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json.dumps</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payload</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URL da sua API Gateway</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endpoint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st.secrets</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"API-ENDPOINT"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response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requests.post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endpoint</a:t>
            </a:r>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json</a:t>
            </a:r>
            <a:r>
              <a:rPr lang="pt-BR" b="0" dirty="0">
                <a:solidFill>
                  <a:srgbClr val="000000"/>
                </a:solidFill>
                <a:effectLst/>
                <a:latin typeface="Consolas" panose="020B0609020204030204" pitchFamily="49" charset="0"/>
              </a:rPr>
              <a:t>=</a:t>
            </a:r>
            <a:r>
              <a:rPr lang="pt-BR" b="0" dirty="0" err="1">
                <a:solidFill>
                  <a:srgbClr val="292929"/>
                </a:solidFill>
                <a:effectLst/>
                <a:latin typeface="Consolas" panose="020B0609020204030204" pitchFamily="49" charset="0"/>
              </a:rPr>
              <a:t>payload</a:t>
            </a:r>
            <a:r>
              <a:rPr lang="pt-BR" b="0" dirty="0">
                <a:solidFill>
                  <a:srgbClr val="292929"/>
                </a:solidFill>
                <a:effectLst/>
                <a:latin typeface="Consolas" panose="020B0609020204030204" pitchFamily="49" charset="0"/>
              </a:rPr>
              <a:t>)</a:t>
            </a:r>
          </a:p>
        </p:txBody>
      </p:sp>
      <p:sp>
        <p:nvSpPr>
          <p:cNvPr id="5" name="CaixaDeTexto 4">
            <a:extLst>
              <a:ext uri="{FF2B5EF4-FFF2-40B4-BE49-F238E27FC236}">
                <a16:creationId xmlns:a16="http://schemas.microsoft.com/office/drawing/2014/main" id="{25700552-5CB1-6A97-E13B-656C1A28BDCC}"/>
              </a:ext>
            </a:extLst>
          </p:cNvPr>
          <p:cNvSpPr txBox="1"/>
          <p:nvPr/>
        </p:nvSpPr>
        <p:spPr>
          <a:xfrm>
            <a:off x="7208324" y="3429000"/>
            <a:ext cx="4678876" cy="92328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O Lambda não lida com arquivos binários diretamente, por isso vamos enviar como </a:t>
            </a:r>
            <a:r>
              <a:rPr lang="pt-BR" sz="1800" i="1" dirty="0" err="1">
                <a:sym typeface="Roboto"/>
              </a:rPr>
              <a:t>String</a:t>
            </a:r>
            <a:r>
              <a:rPr lang="pt-BR" sz="1800" i="1" dirty="0">
                <a:sym typeface="Roboto"/>
              </a:rPr>
              <a:t> utilizando Base64.</a:t>
            </a:r>
            <a:endParaRPr lang="pt-BR" sz="1800" i="1" dirty="0"/>
          </a:p>
        </p:txBody>
      </p:sp>
      <p:sp>
        <p:nvSpPr>
          <p:cNvPr id="7" name="CaixaDeTexto 6">
            <a:extLst>
              <a:ext uri="{FF2B5EF4-FFF2-40B4-BE49-F238E27FC236}">
                <a16:creationId xmlns:a16="http://schemas.microsoft.com/office/drawing/2014/main" id="{AF8CBB6C-E87F-A753-2376-A5FC9BF99245}"/>
              </a:ext>
            </a:extLst>
          </p:cNvPr>
          <p:cNvSpPr txBox="1"/>
          <p:nvPr/>
        </p:nvSpPr>
        <p:spPr>
          <a:xfrm>
            <a:off x="7208324" y="4740925"/>
            <a:ext cx="467887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A URL está como </a:t>
            </a:r>
            <a:r>
              <a:rPr lang="pt-BR" sz="1800" i="1" dirty="0" err="1">
                <a:sym typeface="Roboto"/>
              </a:rPr>
              <a:t>Secret</a:t>
            </a:r>
            <a:r>
              <a:rPr lang="pt-BR" sz="1800" i="1" dirty="0">
                <a:sym typeface="Roboto"/>
              </a:rPr>
              <a:t>, tanto local quando em cloud.</a:t>
            </a:r>
            <a:endParaRPr lang="pt-BR" sz="1800" i="1" dirty="0"/>
          </a:p>
        </p:txBody>
      </p:sp>
    </p:spTree>
    <p:extLst>
      <p:ext uri="{BB962C8B-B14F-4D97-AF65-F5344CB8AC3E}">
        <p14:creationId xmlns:p14="http://schemas.microsoft.com/office/powerpoint/2010/main" val="2065767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BFFA8612-0EF5-B509-1161-6CD5216C71C0}"/>
            </a:ext>
          </a:extLst>
        </p:cNvPr>
        <p:cNvGrpSpPr/>
        <p:nvPr/>
      </p:nvGrpSpPr>
      <p:grpSpPr>
        <a:xfrm>
          <a:off x="0" y="0"/>
          <a:ext cx="0" cy="0"/>
          <a:chOff x="0" y="0"/>
          <a:chExt cx="0" cy="0"/>
        </a:xfrm>
      </p:grpSpPr>
      <p:sp>
        <p:nvSpPr>
          <p:cNvPr id="8" name="CaixaDeTexto 7">
            <a:extLst>
              <a:ext uri="{FF2B5EF4-FFF2-40B4-BE49-F238E27FC236}">
                <a16:creationId xmlns:a16="http://schemas.microsoft.com/office/drawing/2014/main" id="{B15D3D24-30AE-CEBB-95BB-D8EBF57412E8}"/>
              </a:ext>
            </a:extLst>
          </p:cNvPr>
          <p:cNvSpPr txBox="1"/>
          <p:nvPr/>
        </p:nvSpPr>
        <p:spPr>
          <a:xfrm>
            <a:off x="323850" y="1828747"/>
            <a:ext cx="10952018" cy="5693866"/>
          </a:xfrm>
          <a:prstGeom prst="rect">
            <a:avLst/>
          </a:prstGeom>
          <a:noFill/>
        </p:spPr>
        <p:txBody>
          <a:bodyPr wrap="square">
            <a:spAutoFit/>
          </a:bodyPr>
          <a:lstStyle/>
          <a:p>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Verifique se a solicitação foi bem-sucedida</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if</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response.status_code</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96D48"/>
                </a:solidFill>
                <a:effectLst/>
                <a:latin typeface="Consolas" panose="020B0609020204030204" pitchFamily="49" charset="0"/>
              </a:rPr>
              <a:t>200</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response_data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json.loads</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response.text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imagem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Image.open</a:t>
            </a:r>
            <a:r>
              <a:rPr lang="pt-BR" b="0" dirty="0">
                <a:solidFill>
                  <a:srgbClr val="292929"/>
                </a:solidFill>
                <a:effectLst/>
                <a:latin typeface="Consolas" panose="020B0609020204030204" pitchFamily="49" charset="0"/>
              </a:rPr>
              <a:t>(foto)</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largura_total</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altura_total</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imagem.size</a:t>
            </a:r>
            <a:endParaRPr lang="pt-BR" b="0" dirty="0">
              <a:solidFill>
                <a:srgbClr val="292929"/>
              </a:solidFill>
              <a:effectLst/>
              <a:latin typeface="Consolas" panose="020B0609020204030204" pitchFamily="49" charset="0"/>
            </a:endParaRP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Define as coordenadas do retângulo de corte com base nas medidas fornecidas</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left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185E73"/>
                </a:solidFill>
                <a:effectLst/>
                <a:latin typeface="Consolas" panose="020B0609020204030204" pitchFamily="49" charset="0"/>
              </a:rPr>
              <a:t>int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response_data</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Left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largura_total</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top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185E73"/>
                </a:solidFill>
                <a:effectLst/>
                <a:latin typeface="Consolas" panose="020B0609020204030204" pitchFamily="49" charset="0"/>
              </a:rPr>
              <a:t>int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response_data</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"Top"</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altura_total</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width</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185E73"/>
                </a:solidFill>
                <a:effectLst/>
                <a:latin typeface="Consolas" panose="020B0609020204030204" pitchFamily="49" charset="0"/>
              </a:rPr>
              <a:t>int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response_data</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Width</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largura_total</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height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185E73"/>
                </a:solidFill>
                <a:effectLst/>
                <a:latin typeface="Consolas" panose="020B0609020204030204" pitchFamily="49" charset="0"/>
              </a:rPr>
              <a:t>int</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response_data</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boundingBox</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err="1">
                <a:solidFill>
                  <a:srgbClr val="0F4A85"/>
                </a:solidFill>
                <a:effectLst/>
                <a:latin typeface="Consolas" panose="020B0609020204030204" pitchFamily="49" charset="0"/>
              </a:rPr>
              <a:t>Height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altura_total</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a:solidFill>
                  <a:srgbClr val="515151"/>
                </a:solidFill>
                <a:effectLst/>
                <a:latin typeface="Consolas" panose="020B0609020204030204" pitchFamily="49" charset="0"/>
              </a:rPr>
              <a:t># Recorta a região de interesse (ROI) da imagem</a:t>
            </a:r>
            <a:endParaRPr lang="pt-BR" b="0" dirty="0">
              <a:solidFill>
                <a:srgbClr val="292929"/>
              </a:solidFill>
              <a:effectLst/>
              <a:latin typeface="Consolas" panose="020B0609020204030204" pitchFamily="49" charset="0"/>
            </a:endParaRP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regiao_recortada</a:t>
            </a:r>
            <a:r>
              <a:rPr lang="pt-BR" b="0" dirty="0">
                <a:solidFill>
                  <a:srgbClr val="292929"/>
                </a:solidFill>
                <a:effectLst/>
                <a:latin typeface="Consolas" panose="020B0609020204030204" pitchFamily="49" charset="0"/>
              </a:rPr>
              <a:t> </a:t>
            </a:r>
            <a:r>
              <a:rPr lang="pt-BR" b="0" dirty="0">
                <a:solidFill>
                  <a:srgbClr val="000000"/>
                </a:solidFill>
                <a:effectLst/>
                <a:latin typeface="Consolas" panose="020B0609020204030204" pitchFamily="49" charset="0"/>
              </a:rPr>
              <a:t>=</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imagem.crop</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left</a:t>
            </a:r>
            <a:r>
              <a:rPr lang="pt-BR" b="0" dirty="0">
                <a:solidFill>
                  <a:srgbClr val="292929"/>
                </a:solidFill>
                <a:effectLst/>
                <a:latin typeface="Consolas" panose="020B0609020204030204" pitchFamily="49" charset="0"/>
              </a:rPr>
              <a:t>, top, </a:t>
            </a:r>
            <a:r>
              <a:rPr lang="pt-BR" b="0" dirty="0" err="1">
                <a:solidFill>
                  <a:srgbClr val="292929"/>
                </a:solidFill>
                <a:effectLst/>
                <a:latin typeface="Consolas" panose="020B0609020204030204" pitchFamily="49" charset="0"/>
              </a:rPr>
              <a:t>left</a:t>
            </a:r>
            <a:r>
              <a:rPr lang="pt-BR" b="0" dirty="0" err="1">
                <a:solidFill>
                  <a:srgbClr val="000000"/>
                </a:solidFill>
                <a:effectLst/>
                <a:latin typeface="Consolas" panose="020B0609020204030204" pitchFamily="49" charset="0"/>
              </a:rPr>
              <a:t>+</a:t>
            </a:r>
            <a:r>
              <a:rPr lang="pt-BR" b="0" dirty="0" err="1">
                <a:solidFill>
                  <a:srgbClr val="292929"/>
                </a:solidFill>
                <a:effectLst/>
                <a:latin typeface="Consolas" panose="020B0609020204030204" pitchFamily="49" charset="0"/>
              </a:rPr>
              <a:t>width</a:t>
            </a: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top</a:t>
            </a:r>
            <a:r>
              <a:rPr lang="pt-BR" b="0" dirty="0" err="1">
                <a:solidFill>
                  <a:srgbClr val="000000"/>
                </a:solidFill>
                <a:effectLst/>
                <a:latin typeface="Consolas" panose="020B0609020204030204" pitchFamily="49" charset="0"/>
              </a:rPr>
              <a:t>+</a:t>
            </a:r>
            <a:r>
              <a:rPr lang="pt-BR" b="0" dirty="0" err="1">
                <a:solidFill>
                  <a:srgbClr val="292929"/>
                </a:solidFill>
                <a:effectLst/>
                <a:latin typeface="Consolas" panose="020B0609020204030204" pitchFamily="49" charset="0"/>
              </a:rPr>
              <a:t>height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st.image</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regiao_recortada</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st.success</a:t>
            </a:r>
            <a:r>
              <a:rPr lang="pt-BR" b="0" dirty="0">
                <a:solidFill>
                  <a:srgbClr val="292929"/>
                </a:solidFill>
                <a:effectLst/>
                <a:latin typeface="Consolas" panose="020B0609020204030204" pitchFamily="49" charset="0"/>
              </a:rPr>
              <a:t>(</a:t>
            </a:r>
            <a:r>
              <a:rPr lang="pt-BR" b="0" dirty="0">
                <a:solidFill>
                  <a:srgbClr val="0F4A85"/>
                </a:solidFill>
                <a:effectLst/>
                <a:latin typeface="Consolas" panose="020B0609020204030204" pitchFamily="49" charset="0"/>
              </a:rPr>
              <a:t>'Foto validada com sucesso! Emissão autorizada.'</a:t>
            </a:r>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icon</a:t>
            </a:r>
            <a:r>
              <a:rPr lang="pt-BR" b="0" dirty="0">
                <a:solidFill>
                  <a:srgbClr val="000000"/>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B5200D"/>
                </a:solidFill>
                <a:effectLst/>
                <a:latin typeface="Consolas" panose="020B0609020204030204" pitchFamily="49" charset="0"/>
              </a:rPr>
              <a:t>else</a:t>
            </a:r>
            <a:r>
              <a:rPr lang="pt-BR" b="0" dirty="0">
                <a:solidFill>
                  <a:srgbClr val="292929"/>
                </a:solidFill>
                <a:effectLst/>
                <a:latin typeface="Consolas" panose="020B0609020204030204" pitchFamily="49" charset="0"/>
              </a:rPr>
              <a:t>:</a:t>
            </a:r>
          </a:p>
          <a:p>
            <a:r>
              <a:rPr lang="pt-BR" b="0" dirty="0">
                <a:solidFill>
                  <a:srgbClr val="292929"/>
                </a:solidFill>
                <a:effectLst/>
                <a:latin typeface="Consolas" panose="020B0609020204030204" pitchFamily="49" charset="0"/>
              </a:rPr>
              <a:t>            </a:t>
            </a:r>
            <a:r>
              <a:rPr lang="pt-BR" b="0" dirty="0" err="1">
                <a:solidFill>
                  <a:srgbClr val="292929"/>
                </a:solidFill>
                <a:effectLst/>
                <a:latin typeface="Consolas" panose="020B0609020204030204" pitchFamily="49" charset="0"/>
              </a:rPr>
              <a:t>st.error</a:t>
            </a:r>
            <a:r>
              <a:rPr lang="pt-BR" b="0" dirty="0">
                <a:solidFill>
                  <a:srgbClr val="292929"/>
                </a:solidFill>
                <a:effectLst/>
                <a:latin typeface="Consolas" panose="020B0609020204030204" pitchFamily="49" charset="0"/>
              </a:rPr>
              <a:t>(</a:t>
            </a:r>
            <a:r>
              <a:rPr lang="pt-BR" b="0" dirty="0" err="1">
                <a:solidFill>
                  <a:srgbClr val="292929"/>
                </a:solidFill>
                <a:effectLst/>
                <a:latin typeface="Consolas" panose="020B0609020204030204" pitchFamily="49" charset="0"/>
              </a:rPr>
              <a:t>response.text</a:t>
            </a:r>
            <a:r>
              <a:rPr lang="pt-BR" b="0" dirty="0">
                <a:solidFill>
                  <a:srgbClr val="292929"/>
                </a:solidFill>
                <a:effectLst/>
                <a:latin typeface="Consolas" panose="020B0609020204030204" pitchFamily="49" charset="0"/>
              </a:rPr>
              <a:t>, </a:t>
            </a:r>
            <a:r>
              <a:rPr lang="pt-BR" b="0" dirty="0" err="1">
                <a:solidFill>
                  <a:srgbClr val="001080"/>
                </a:solidFill>
                <a:effectLst/>
                <a:latin typeface="Consolas" panose="020B0609020204030204" pitchFamily="49" charset="0"/>
              </a:rPr>
              <a:t>icon</a:t>
            </a:r>
            <a:r>
              <a:rPr lang="pt-BR" b="0" dirty="0">
                <a:solidFill>
                  <a:srgbClr val="000000"/>
                </a:solidFill>
                <a:effectLst/>
                <a:latin typeface="Consolas" panose="020B0609020204030204" pitchFamily="49" charset="0"/>
              </a:rPr>
              <a:t>=</a:t>
            </a:r>
            <a:r>
              <a:rPr lang="pt-BR" b="0" dirty="0">
                <a:solidFill>
                  <a:srgbClr val="0F4A85"/>
                </a:solidFill>
                <a:effectLst/>
                <a:latin typeface="Consolas" panose="020B0609020204030204" pitchFamily="49" charset="0"/>
              </a:rPr>
              <a:t>"🚨"</a:t>
            </a:r>
            <a:r>
              <a:rPr lang="pt-BR" b="0" dirty="0">
                <a:solidFill>
                  <a:srgbClr val="292929"/>
                </a:solidFill>
                <a:effectLst/>
                <a:latin typeface="Consolas" panose="020B0609020204030204" pitchFamily="49" charset="0"/>
              </a:rPr>
              <a:t>)</a:t>
            </a:r>
          </a:p>
          <a:p>
            <a:br>
              <a:rPr lang="pt-BR" b="0" dirty="0">
                <a:solidFill>
                  <a:srgbClr val="292929"/>
                </a:solidFill>
                <a:effectLst/>
                <a:latin typeface="Consolas" panose="020B0609020204030204" pitchFamily="49" charset="0"/>
              </a:rPr>
            </a:br>
            <a:br>
              <a:rPr lang="pt-BR" b="0" dirty="0">
                <a:solidFill>
                  <a:srgbClr val="292929"/>
                </a:solidFill>
                <a:effectLst/>
                <a:latin typeface="Consolas" panose="020B0609020204030204" pitchFamily="49" charset="0"/>
              </a:rPr>
            </a:br>
            <a:br>
              <a:rPr lang="pt-BR" b="0" dirty="0">
                <a:solidFill>
                  <a:srgbClr val="292929"/>
                </a:solidFill>
                <a:effectLst/>
                <a:latin typeface="Consolas" panose="020B0609020204030204" pitchFamily="49" charset="0"/>
              </a:rPr>
            </a:br>
            <a:r>
              <a:rPr lang="pt-BR" b="0" dirty="0">
                <a:solidFill>
                  <a:srgbClr val="292929"/>
                </a:solidFill>
                <a:effectLst/>
                <a:latin typeface="Consolas" panose="020B0609020204030204" pitchFamily="49" charset="0"/>
              </a:rPr>
              <a:t>       </a:t>
            </a:r>
          </a:p>
        </p:txBody>
      </p:sp>
      <p:sp>
        <p:nvSpPr>
          <p:cNvPr id="432" name="Google Shape;432;p24">
            <a:extLst>
              <a:ext uri="{FF2B5EF4-FFF2-40B4-BE49-F238E27FC236}">
                <a16:creationId xmlns:a16="http://schemas.microsoft.com/office/drawing/2014/main" id="{9B8E5F4F-73DC-596B-1209-4584486DCC7A}"/>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FILOSOFIA </a:t>
            </a:r>
            <a:r>
              <a:rPr lang="pt-BR" sz="2800" b="1" dirty="0">
                <a:solidFill>
                  <a:srgbClr val="E0375F"/>
                </a:solidFill>
                <a:latin typeface="Roboto"/>
                <a:ea typeface="Roboto"/>
                <a:cs typeface="Roboto"/>
                <a:sym typeface="Roboto"/>
              </a:rPr>
              <a:t>PROCEDURAL</a:t>
            </a:r>
            <a:endParaRPr sz="2800" dirty="0">
              <a:solidFill>
                <a:srgbClr val="E0375F"/>
              </a:solidFill>
              <a:latin typeface="Roboto"/>
              <a:ea typeface="Roboto"/>
              <a:cs typeface="Roboto"/>
              <a:sym typeface="Roboto"/>
            </a:endParaRPr>
          </a:p>
        </p:txBody>
      </p:sp>
      <p:sp>
        <p:nvSpPr>
          <p:cNvPr id="2" name="Google Shape;433;p24">
            <a:extLst>
              <a:ext uri="{FF2B5EF4-FFF2-40B4-BE49-F238E27FC236}">
                <a16:creationId xmlns:a16="http://schemas.microsoft.com/office/drawing/2014/main" id="{F4DC8B0D-071B-D578-F24E-9AE5AAA9D221}"/>
              </a:ext>
            </a:extLst>
          </p:cNvPr>
          <p:cNvSpPr txBox="1"/>
          <p:nvPr/>
        </p:nvSpPr>
        <p:spPr>
          <a:xfrm>
            <a:off x="323850" y="981075"/>
            <a:ext cx="11563350"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94A2AC"/>
              </a:buClr>
              <a:buSzPts val="2000"/>
              <a:buFont typeface="Arial"/>
              <a:buNone/>
            </a:pPr>
            <a:r>
              <a:rPr lang="pt-BR" sz="2000" dirty="0">
                <a:solidFill>
                  <a:srgbClr val="94A2AC"/>
                </a:solidFill>
                <a:latin typeface="Roboto"/>
                <a:ea typeface="Roboto"/>
                <a:cs typeface="Roboto"/>
                <a:sym typeface="Roboto"/>
              </a:rPr>
              <a:t>Depois da requisição for enviada, validamos se o código é de sucesso. Esta </a:t>
            </a:r>
            <a:r>
              <a:rPr lang="pt-BR" sz="2000" dirty="0">
                <a:solidFill>
                  <a:srgbClr val="94A2AC"/>
                </a:solidFill>
                <a:latin typeface="Roboto"/>
                <a:ea typeface="Roboto"/>
                <a:cs typeface="Roboto"/>
                <a:sym typeface="Roboto"/>
                <a:hlinkClick r:id="rId3"/>
              </a:rPr>
              <a:t>referência</a:t>
            </a:r>
            <a:r>
              <a:rPr lang="pt-BR" sz="2000" dirty="0">
                <a:solidFill>
                  <a:srgbClr val="94A2AC"/>
                </a:solidFill>
                <a:latin typeface="Roboto"/>
                <a:ea typeface="Roboto"/>
                <a:cs typeface="Roboto"/>
                <a:sym typeface="Roboto"/>
              </a:rPr>
              <a:t> fornece todos os status </a:t>
            </a:r>
            <a:r>
              <a:rPr lang="pt-BR" sz="2000" dirty="0" err="1">
                <a:solidFill>
                  <a:srgbClr val="94A2AC"/>
                </a:solidFill>
                <a:latin typeface="Roboto"/>
                <a:ea typeface="Roboto"/>
                <a:cs typeface="Roboto"/>
                <a:sym typeface="Roboto"/>
              </a:rPr>
              <a:t>codes</a:t>
            </a:r>
            <a:r>
              <a:rPr lang="pt-BR" sz="2000" dirty="0">
                <a:solidFill>
                  <a:srgbClr val="94A2AC"/>
                </a:solidFill>
                <a:latin typeface="Roboto"/>
                <a:ea typeface="Roboto"/>
                <a:cs typeface="Roboto"/>
                <a:sym typeface="Roboto"/>
              </a:rPr>
              <a:t>. Por padrão 200 é sucesso.</a:t>
            </a:r>
          </a:p>
        </p:txBody>
      </p:sp>
      <p:sp>
        <p:nvSpPr>
          <p:cNvPr id="5" name="CaixaDeTexto 4">
            <a:extLst>
              <a:ext uri="{FF2B5EF4-FFF2-40B4-BE49-F238E27FC236}">
                <a16:creationId xmlns:a16="http://schemas.microsoft.com/office/drawing/2014/main" id="{EE49E0B8-8ED0-BF2D-85EE-C05EC4214B99}"/>
              </a:ext>
            </a:extLst>
          </p:cNvPr>
          <p:cNvSpPr txBox="1"/>
          <p:nvPr/>
        </p:nvSpPr>
        <p:spPr>
          <a:xfrm>
            <a:off x="7208324" y="2291633"/>
            <a:ext cx="4678876" cy="92328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Se o código for 200, tudo certo.</a:t>
            </a:r>
          </a:p>
          <a:p>
            <a:r>
              <a:rPr lang="pt-BR" sz="1800" i="1" dirty="0">
                <a:sym typeface="Roboto"/>
              </a:rPr>
              <a:t>Com os dados fornecidos do </a:t>
            </a:r>
            <a:r>
              <a:rPr lang="pt-BR" sz="1800" i="1" dirty="0" err="1">
                <a:sym typeface="Roboto"/>
              </a:rPr>
              <a:t>Bounding</a:t>
            </a:r>
            <a:r>
              <a:rPr lang="pt-BR" sz="1800" i="1" dirty="0">
                <a:sym typeface="Roboto"/>
              </a:rPr>
              <a:t> Box, podemos recortar a imagem no rosto.</a:t>
            </a:r>
            <a:endParaRPr lang="pt-BR" sz="1800" i="1" dirty="0"/>
          </a:p>
        </p:txBody>
      </p:sp>
      <p:sp>
        <p:nvSpPr>
          <p:cNvPr id="7" name="CaixaDeTexto 6">
            <a:extLst>
              <a:ext uri="{FF2B5EF4-FFF2-40B4-BE49-F238E27FC236}">
                <a16:creationId xmlns:a16="http://schemas.microsoft.com/office/drawing/2014/main" id="{AA7BDB63-AE1C-5501-D99E-0546DCEE6194}"/>
              </a:ext>
            </a:extLst>
          </p:cNvPr>
          <p:cNvSpPr txBox="1"/>
          <p:nvPr/>
        </p:nvSpPr>
        <p:spPr>
          <a:xfrm>
            <a:off x="9298379" y="4907123"/>
            <a:ext cx="2588821" cy="92328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000"/>
              <a:buNone/>
              <a:defRPr sz="2000">
                <a:solidFill>
                  <a:srgbClr val="94A2AC"/>
                </a:solidFill>
                <a:latin typeface="Roboto"/>
                <a:ea typeface="Roboto"/>
                <a:cs typeface="Roboto"/>
              </a:defRPr>
            </a:lvl1pPr>
          </a:lstStyle>
          <a:p>
            <a:r>
              <a:rPr lang="pt-BR" sz="1800" i="1" dirty="0">
                <a:sym typeface="Roboto"/>
              </a:rPr>
              <a:t>Com a imagem recortada, vamos exibi-la como imagem.</a:t>
            </a:r>
            <a:endParaRPr lang="pt-BR" sz="1800" i="1" dirty="0"/>
          </a:p>
        </p:txBody>
      </p:sp>
    </p:spTree>
    <p:extLst>
      <p:ext uri="{BB962C8B-B14F-4D97-AF65-F5344CB8AC3E}">
        <p14:creationId xmlns:p14="http://schemas.microsoft.com/office/powerpoint/2010/main" val="119194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a:buClr>
                <a:srgbClr val="94A2AC"/>
              </a:buClr>
              <a:buSzPts val="2800"/>
              <a:buFont typeface="Roboto"/>
              <a:buNone/>
            </a:pPr>
            <a:r>
              <a:rPr lang="pt-BR" sz="2800" dirty="0">
                <a:solidFill>
                  <a:srgbClr val="94A2AC"/>
                </a:solidFill>
                <a:latin typeface="Roboto"/>
                <a:ea typeface="Roboto"/>
                <a:cs typeface="Roboto"/>
                <a:sym typeface="Roboto"/>
              </a:rPr>
              <a:t>PARA SABER </a:t>
            </a:r>
            <a:r>
              <a:rPr lang="pt-BR" sz="2800" b="1" dirty="0">
                <a:solidFill>
                  <a:srgbClr val="E0375F"/>
                </a:solidFill>
                <a:latin typeface="Roboto"/>
                <a:ea typeface="Roboto"/>
                <a:cs typeface="Roboto"/>
                <a:sym typeface="Roboto"/>
              </a:rPr>
              <a:t>MAIS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45285" cy="20312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3"/>
              </a:rPr>
              <a:t>https://cursos.alura.com.br/</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3"/>
              </a:rPr>
              <a:t>course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3"/>
              </a:rPr>
              <a:t>/pandas-limpeza-tratamento-dados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Tratamento de dados com Pandas</a:t>
            </a: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4"/>
              </a:rPr>
              <a:t>https://cursos.alura.com.br/</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4"/>
              </a:rPr>
              <a:t>course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4"/>
              </a:rPr>
              <a:t>/machine-learning-utilizando-</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4"/>
              </a:rPr>
              <a:t>chatgpt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4"/>
              </a:rPr>
              <a:t>-assistente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Utilizando ChatGPT como assistente em Machine Learning</a:t>
            </a: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endParaRPr lang="pt-BR" sz="1800" dirty="0">
              <a:solidFill>
                <a:srgbClr val="94A2AC"/>
              </a:solidFill>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5"/>
              </a:rPr>
              <a:t>https://cursos.alura.com.br/course/</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5"/>
              </a:rPr>
              <a:t>streamlit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5"/>
              </a:rPr>
              <a:t>-construindo-dashboard-interativo</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Curso de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Streamlit</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para construção </a:t>
            </a:r>
            <a:r>
              <a:rPr kumimoji="0" lang="pt-BR" sz="1800" b="0" i="0" u="none" strike="noStrike" kern="0" cap="none" spc="0" normalizeH="0" baseline="0" noProof="0">
                <a:ln>
                  <a:noFill/>
                </a:ln>
                <a:solidFill>
                  <a:srgbClr val="94A2AC"/>
                </a:solidFill>
                <a:effectLst/>
                <a:uLnTx/>
                <a:uFillTx/>
                <a:latin typeface="Roboto"/>
                <a:ea typeface="Roboto"/>
                <a:cs typeface="Roboto"/>
                <a:sym typeface="Roboto"/>
              </a:rPr>
              <a:t>de dashboards</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Tree>
    <p:extLst>
      <p:ext uri="{BB962C8B-B14F-4D97-AF65-F5344CB8AC3E}">
        <p14:creationId xmlns:p14="http://schemas.microsoft.com/office/powerpoint/2010/main" val="368041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43354F75-BE47-5A6F-1CB0-A0555D939F1F}"/>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29805C5B-0536-F3D1-6C2D-89FE97B56378}"/>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3" name="CaixaDeTexto 2">
            <a:extLst>
              <a:ext uri="{FF2B5EF4-FFF2-40B4-BE49-F238E27FC236}">
                <a16:creationId xmlns:a16="http://schemas.microsoft.com/office/drawing/2014/main" id="{84275434-3BBB-3F2D-7E53-47A59E1A08E3}"/>
              </a:ext>
            </a:extLst>
          </p:cNvPr>
          <p:cNvSpPr txBox="1"/>
          <p:nvPr/>
        </p:nvSpPr>
        <p:spPr>
          <a:xfrm>
            <a:off x="323849" y="1490192"/>
            <a:ext cx="10845721" cy="954107"/>
          </a:xfrm>
          <a:prstGeom prst="rect">
            <a:avLst/>
          </a:prstGeom>
          <a:noFill/>
        </p:spPr>
        <p:txBody>
          <a:bodyPr wrap="square">
            <a:spAutoFit/>
          </a:bodyPr>
          <a:lstStyle/>
          <a:p>
            <a:r>
              <a:rPr lang="pt-BR" b="0" dirty="0">
                <a:solidFill>
                  <a:srgbClr val="008000"/>
                </a:solidFill>
                <a:effectLst/>
                <a:latin typeface="Courier New" panose="02070309020205020404" pitchFamily="49" charset="0"/>
              </a:rPr>
              <a:t># abrir sessão</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session</a:t>
            </a:r>
            <a:r>
              <a:rPr lang="pt-BR" b="0" dirty="0">
                <a:solidFill>
                  <a:srgbClr val="000000"/>
                </a:solidFill>
                <a:effectLst/>
                <a:latin typeface="Courier New" panose="02070309020205020404" pitchFamily="49" charset="0"/>
              </a:rPr>
              <a:t> = boto3.Session(</a:t>
            </a:r>
            <a:r>
              <a:rPr lang="pt-BR" b="0" dirty="0" err="1">
                <a:solidFill>
                  <a:srgbClr val="000000"/>
                </a:solidFill>
                <a:effectLst/>
                <a:latin typeface="Courier New" panose="02070309020205020404" pitchFamily="49" charset="0"/>
              </a:rPr>
              <a:t>aws_access_key_id</a:t>
            </a:r>
            <a:r>
              <a:rPr lang="pt-BR" b="0" dirty="0">
                <a:solidFill>
                  <a:srgbClr val="000000"/>
                </a:solidFill>
                <a:effectLst/>
                <a:latin typeface="Courier New" panose="02070309020205020404" pitchFamily="49" charset="0"/>
              </a:rPr>
              <a:t>=ACCESS_KEY, </a:t>
            </a:r>
            <a:r>
              <a:rPr lang="pt-BR" b="0" dirty="0" err="1">
                <a:solidFill>
                  <a:srgbClr val="000000"/>
                </a:solidFill>
                <a:effectLst/>
                <a:latin typeface="Courier New" panose="02070309020205020404" pitchFamily="49" charset="0"/>
              </a:rPr>
              <a:t>aws_secret_access_key</a:t>
            </a:r>
            <a:r>
              <a:rPr lang="pt-BR" b="0" dirty="0">
                <a:solidFill>
                  <a:srgbClr val="000000"/>
                </a:solidFill>
                <a:effectLst/>
                <a:latin typeface="Courier New" panose="02070309020205020404" pitchFamily="49" charset="0"/>
              </a:rPr>
              <a:t>= ACCESS_SECRET)</a:t>
            </a:r>
          </a:p>
          <a:p>
            <a:r>
              <a:rPr lang="pt-BR" b="0" dirty="0">
                <a:solidFill>
                  <a:srgbClr val="008000"/>
                </a:solidFill>
                <a:effectLst/>
                <a:latin typeface="Courier New" panose="02070309020205020404" pitchFamily="49" charset="0"/>
              </a:rPr>
              <a:t># criar cliente</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client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session.client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rekognition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region_name</a:t>
            </a:r>
            <a:r>
              <a:rPr lang="pt-BR" b="0" dirty="0">
                <a:solidFill>
                  <a:srgbClr val="000000"/>
                </a:solidFill>
                <a:effectLst/>
                <a:latin typeface="Courier New" panose="02070309020205020404" pitchFamily="49" charset="0"/>
              </a:rPr>
              <a:t>=REGION)</a:t>
            </a:r>
          </a:p>
        </p:txBody>
      </p:sp>
      <p:sp>
        <p:nvSpPr>
          <p:cNvPr id="5" name="CaixaDeTexto 4">
            <a:extLst>
              <a:ext uri="{FF2B5EF4-FFF2-40B4-BE49-F238E27FC236}">
                <a16:creationId xmlns:a16="http://schemas.microsoft.com/office/drawing/2014/main" id="{D8E38413-55B7-57E6-15F3-B283BD82338C}"/>
              </a:ext>
            </a:extLst>
          </p:cNvPr>
          <p:cNvSpPr txBox="1"/>
          <p:nvPr/>
        </p:nvSpPr>
        <p:spPr>
          <a:xfrm>
            <a:off x="323849" y="2444299"/>
            <a:ext cx="7578373" cy="1815882"/>
          </a:xfrm>
          <a:prstGeom prst="rect">
            <a:avLst/>
          </a:prstGeom>
          <a:noFill/>
        </p:spPr>
        <p:txBody>
          <a:bodyPr wrap="square">
            <a:spAutoFit/>
          </a:bodyPr>
          <a:lstStyle/>
          <a:p>
            <a:r>
              <a:rPr lang="pt-BR" b="0" dirty="0" err="1">
                <a:solidFill>
                  <a:srgbClr val="AF00DB"/>
                </a:solidFill>
                <a:effectLst/>
                <a:latin typeface="Courier New" panose="02070309020205020404" pitchFamily="49" charset="0"/>
              </a:rPr>
              <a:t>with</a:t>
            </a:r>
            <a:r>
              <a:rPr lang="pt-BR" b="0" dirty="0">
                <a:solidFill>
                  <a:srgbClr val="000000"/>
                </a:solidFill>
                <a:effectLst/>
                <a:latin typeface="Courier New" panose="02070309020205020404" pitchFamily="49" charset="0"/>
              </a:rPr>
              <a:t> </a:t>
            </a:r>
            <a:r>
              <a:rPr lang="pt-BR" b="0" dirty="0">
                <a:solidFill>
                  <a:srgbClr val="795E26"/>
                </a:solidFill>
                <a:effectLst/>
                <a:latin typeface="Courier New" panose="02070309020205020404" pitchFamily="49" charset="0"/>
              </a:rPr>
              <a:t>open</a:t>
            </a:r>
            <a:r>
              <a:rPr lang="pt-BR" b="0" dirty="0">
                <a:solidFill>
                  <a:srgbClr val="000000"/>
                </a:solidFill>
                <a:effectLst/>
                <a:latin typeface="Courier New" panose="02070309020205020404" pitchFamily="49" charset="0"/>
              </a:rPr>
              <a:t>(path,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rb</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F00DB"/>
                </a:solidFill>
                <a:effectLst/>
                <a:latin typeface="Courier New" panose="02070309020205020404" pitchFamily="49" charset="0"/>
              </a:rPr>
              <a:t>as</a:t>
            </a:r>
            <a:r>
              <a:rPr lang="pt-BR" b="0" dirty="0">
                <a:solidFill>
                  <a:srgbClr val="000000"/>
                </a:solidFill>
                <a:effectLst/>
                <a:latin typeface="Courier New" panose="02070309020205020404" pitchFamily="49" charset="0"/>
              </a:rPr>
              <a:t> </a:t>
            </a:r>
            <a:r>
              <a:rPr lang="pt-BR" b="0" dirty="0">
                <a:solidFill>
                  <a:srgbClr val="001080"/>
                </a:solidFill>
                <a:effectLst/>
                <a:latin typeface="Courier New" panose="02070309020205020404" pitchFamily="49" charset="0"/>
              </a:rPr>
              <a:t>file</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 = </a:t>
            </a:r>
            <a:r>
              <a:rPr lang="pt-BR" b="0" dirty="0" err="1">
                <a:solidFill>
                  <a:srgbClr val="001080"/>
                </a:solidFill>
                <a:effectLst/>
                <a:latin typeface="Courier New" panose="02070309020205020404" pitchFamily="49" charset="0"/>
              </a:rPr>
              <a:t>file</a:t>
            </a:r>
            <a:r>
              <a:rPr lang="pt-BR" b="0" dirty="0" err="1">
                <a:solidFill>
                  <a:srgbClr val="000000"/>
                </a:solidFill>
                <a:effectLst/>
                <a:latin typeface="Courier New" panose="02070309020205020404" pitchFamily="49" charset="0"/>
              </a:rPr>
              <a:t>.read</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bytearray</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client.detect_moderation_labels</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'Bytes'</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a:t>
            </a:r>
          </a:p>
        </p:txBody>
      </p:sp>
      <p:sp>
        <p:nvSpPr>
          <p:cNvPr id="7" name="CaixaDeTexto 6">
            <a:extLst>
              <a:ext uri="{FF2B5EF4-FFF2-40B4-BE49-F238E27FC236}">
                <a16:creationId xmlns:a16="http://schemas.microsoft.com/office/drawing/2014/main" id="{DACCD10E-B334-5548-E3CB-783D3D1DC6B3}"/>
              </a:ext>
            </a:extLst>
          </p:cNvPr>
          <p:cNvSpPr txBox="1"/>
          <p:nvPr/>
        </p:nvSpPr>
        <p:spPr>
          <a:xfrm>
            <a:off x="226897" y="4343006"/>
            <a:ext cx="11757255" cy="2246769"/>
          </a:xfrm>
          <a:prstGeom prst="rect">
            <a:avLst/>
          </a:prstGeom>
          <a:noFill/>
        </p:spPr>
        <p:txBody>
          <a:bodyPr wrap="square">
            <a:spAutoFit/>
          </a:bodyPr>
          <a:lstStyle/>
          <a:p>
            <a:r>
              <a:rPr lang="pt-BR" dirty="0">
                <a:solidFill>
                  <a:srgbClr val="008000"/>
                </a:solidFill>
                <a:latin typeface="Courier New" panose="02070309020205020404" pitchFamily="49" charset="0"/>
              </a:rPr>
              <a:t>{'</a:t>
            </a:r>
            <a:r>
              <a:rPr lang="pt-BR" dirty="0" err="1">
                <a:solidFill>
                  <a:srgbClr val="008000"/>
                </a:solidFill>
                <a:latin typeface="Courier New" panose="02070309020205020404" pitchFamily="49" charset="0"/>
              </a:rPr>
              <a:t>ModerationLabels</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97.43789672851562,</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'Non-</a:t>
            </a:r>
            <a:r>
              <a:rPr lang="pt-BR" dirty="0" err="1">
                <a:solidFill>
                  <a:srgbClr val="008000"/>
                </a:solidFill>
                <a:latin typeface="Courier New" panose="02070309020205020404" pitchFamily="49" charset="0"/>
              </a:rPr>
              <a:t>Explicit</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Nudity</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of</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Intimate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parts</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and</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Kissing</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1},</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97.43789672851562,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'Non-</a:t>
            </a:r>
            <a:r>
              <a:rPr lang="pt-BR" dirty="0" err="1">
                <a:solidFill>
                  <a:srgbClr val="008000"/>
                </a:solidFill>
                <a:latin typeface="Courier New" panose="02070309020205020404" pitchFamily="49" charset="0"/>
              </a:rPr>
              <a:t>Explicit</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Nudity</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'Non-</a:t>
            </a:r>
            <a:r>
              <a:rPr lang="pt-BR" dirty="0" err="1">
                <a:solidFill>
                  <a:srgbClr val="008000"/>
                </a:solidFill>
                <a:latin typeface="Courier New" panose="02070309020205020404" pitchFamily="49" charset="0"/>
              </a:rPr>
              <a:t>Explicit</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Nudity</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of</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Intimate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parts</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and</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Kissing</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2},</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97.43789672851562,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Exposed</a:t>
            </a:r>
            <a:r>
              <a:rPr lang="pt-BR" dirty="0">
                <a:solidFill>
                  <a:srgbClr val="008000"/>
                </a:solidFill>
                <a:latin typeface="Courier New" panose="02070309020205020404" pitchFamily="49" charset="0"/>
              </a:rPr>
              <a:t> Male </a:t>
            </a:r>
            <a:r>
              <a:rPr lang="pt-BR" dirty="0" err="1">
                <a:solidFill>
                  <a:srgbClr val="008000"/>
                </a:solidFill>
                <a:latin typeface="Courier New" panose="02070309020205020404" pitchFamily="49" charset="0"/>
              </a:rPr>
              <a:t>Nipple</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'Non-</a:t>
            </a:r>
            <a:r>
              <a:rPr lang="pt-BR" dirty="0" err="1">
                <a:solidFill>
                  <a:srgbClr val="008000"/>
                </a:solidFill>
                <a:latin typeface="Courier New" panose="02070309020205020404" pitchFamily="49" charset="0"/>
              </a:rPr>
              <a:t>Explicit</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Nudity</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3},</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58.55329895019531,'Name': '</a:t>
            </a:r>
            <a:r>
              <a:rPr lang="pt-BR" dirty="0" err="1">
                <a:solidFill>
                  <a:srgbClr val="008000"/>
                </a:solidFill>
                <a:latin typeface="Courier New" panose="02070309020205020404" pitchFamily="49" charset="0"/>
              </a:rPr>
              <a:t>Swimwear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or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Underwear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1},</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58.55329895019531,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Female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Swimwear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or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Underwear</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Swimwear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or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Underwear</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2}]...</a:t>
            </a:r>
          </a:p>
        </p:txBody>
      </p:sp>
      <p:pic>
        <p:nvPicPr>
          <p:cNvPr id="4098" name="Picture 2">
            <a:extLst>
              <a:ext uri="{FF2B5EF4-FFF2-40B4-BE49-F238E27FC236}">
                <a16:creationId xmlns:a16="http://schemas.microsoft.com/office/drawing/2014/main" id="{1F7D5014-D8BD-6E70-D13C-325451116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871" y="2089748"/>
            <a:ext cx="3023964" cy="302396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34C79B7-9D2B-72B4-1898-075BBBA34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871" y="2051227"/>
            <a:ext cx="3049292" cy="313802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0;p22">
            <a:extLst>
              <a:ext uri="{FF2B5EF4-FFF2-40B4-BE49-F238E27FC236}">
                <a16:creationId xmlns:a16="http://schemas.microsoft.com/office/drawing/2014/main" id="{78429910-B294-C65F-7B78-03735FFFCA18}"/>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MODERATION LABELS: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3515604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59"/>
          <p:cNvPicPr preferRelativeResize="0"/>
          <p:nvPr/>
        </p:nvPicPr>
        <p:blipFill rotWithShape="1">
          <a:blip r:embed="rId3">
            <a:alphaModFix/>
          </a:blip>
          <a:srcRect/>
          <a:stretch/>
        </p:blipFill>
        <p:spPr>
          <a:xfrm>
            <a:off x="5639" y="3"/>
            <a:ext cx="12180722" cy="6858001"/>
          </a:xfrm>
          <a:prstGeom prst="rect">
            <a:avLst/>
          </a:prstGeom>
          <a:noFill/>
          <a:ln>
            <a:noFill/>
          </a:ln>
        </p:spPr>
      </p:pic>
      <p:pic>
        <p:nvPicPr>
          <p:cNvPr id="756" name="Google Shape;756;p59"/>
          <p:cNvPicPr preferRelativeResize="0"/>
          <p:nvPr/>
        </p:nvPicPr>
        <p:blipFill rotWithShape="1">
          <a:blip r:embed="rId4">
            <a:alphaModFix/>
          </a:blip>
          <a:srcRect/>
          <a:stretch/>
        </p:blipFill>
        <p:spPr>
          <a:xfrm>
            <a:off x="301701" y="278671"/>
            <a:ext cx="11588600" cy="6272438"/>
          </a:xfrm>
          <a:prstGeom prst="rect">
            <a:avLst/>
          </a:prstGeom>
          <a:noFill/>
          <a:ln>
            <a:noFill/>
          </a:ln>
        </p:spPr>
      </p:pic>
      <p:pic>
        <p:nvPicPr>
          <p:cNvPr id="757" name="Google Shape;757;p59"/>
          <p:cNvPicPr preferRelativeResize="0"/>
          <p:nvPr/>
        </p:nvPicPr>
        <p:blipFill rotWithShape="1">
          <a:blip r:embed="rId5">
            <a:alphaModFix/>
          </a:blip>
          <a:srcRect/>
          <a:stretch/>
        </p:blipFill>
        <p:spPr>
          <a:xfrm>
            <a:off x="3961366" y="2851614"/>
            <a:ext cx="4269268" cy="11484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a:extLst>
            <a:ext uri="{FF2B5EF4-FFF2-40B4-BE49-F238E27FC236}">
              <a16:creationId xmlns:a16="http://schemas.microsoft.com/office/drawing/2014/main" id="{BD8E4D0A-1C27-0FAA-3731-4EC49F7E90E8}"/>
            </a:ext>
          </a:extLst>
        </p:cNvPr>
        <p:cNvGrpSpPr/>
        <p:nvPr/>
      </p:nvGrpSpPr>
      <p:grpSpPr>
        <a:xfrm>
          <a:off x="0" y="0"/>
          <a:ext cx="0" cy="0"/>
          <a:chOff x="0" y="0"/>
          <a:chExt cx="0" cy="0"/>
        </a:xfrm>
      </p:grpSpPr>
      <p:sp>
        <p:nvSpPr>
          <p:cNvPr id="433" name="Google Shape;433;p24">
            <a:extLst>
              <a:ext uri="{FF2B5EF4-FFF2-40B4-BE49-F238E27FC236}">
                <a16:creationId xmlns:a16="http://schemas.microsoft.com/office/drawing/2014/main" id="{6637FAD8-1721-77E8-9D7C-E34E8E623693}"/>
              </a:ext>
            </a:extLst>
          </p:cNvPr>
          <p:cNvSpPr txBox="1"/>
          <p:nvPr/>
        </p:nvSpPr>
        <p:spPr>
          <a:xfrm>
            <a:off x="323850" y="981075"/>
            <a:ext cx="11563350"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Exemplo de inferência. Note que podemos especificar confiança mínima e avaliar o valor vindo do modelo.</a:t>
            </a:r>
          </a:p>
        </p:txBody>
      </p:sp>
      <p:sp>
        <p:nvSpPr>
          <p:cNvPr id="3" name="CaixaDeTexto 2">
            <a:extLst>
              <a:ext uri="{FF2B5EF4-FFF2-40B4-BE49-F238E27FC236}">
                <a16:creationId xmlns:a16="http://schemas.microsoft.com/office/drawing/2014/main" id="{91E637F5-D075-2EF9-9683-4CBE966A4AB3}"/>
              </a:ext>
            </a:extLst>
          </p:cNvPr>
          <p:cNvSpPr txBox="1"/>
          <p:nvPr/>
        </p:nvSpPr>
        <p:spPr>
          <a:xfrm>
            <a:off x="323850" y="1415731"/>
            <a:ext cx="10996191" cy="954107"/>
          </a:xfrm>
          <a:prstGeom prst="rect">
            <a:avLst/>
          </a:prstGeom>
          <a:noFill/>
        </p:spPr>
        <p:txBody>
          <a:bodyPr wrap="square">
            <a:spAutoFit/>
          </a:bodyPr>
          <a:lstStyle/>
          <a:p>
            <a:r>
              <a:rPr lang="pt-BR" b="0" dirty="0">
                <a:solidFill>
                  <a:srgbClr val="008000"/>
                </a:solidFill>
                <a:effectLst/>
                <a:latin typeface="Courier New" panose="02070309020205020404" pitchFamily="49" charset="0"/>
              </a:rPr>
              <a:t># abrir sessão</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session</a:t>
            </a:r>
            <a:r>
              <a:rPr lang="pt-BR" b="0" dirty="0">
                <a:solidFill>
                  <a:srgbClr val="000000"/>
                </a:solidFill>
                <a:effectLst/>
                <a:latin typeface="Courier New" panose="02070309020205020404" pitchFamily="49" charset="0"/>
              </a:rPr>
              <a:t> = boto3.Session(</a:t>
            </a:r>
            <a:r>
              <a:rPr lang="pt-BR" b="0" dirty="0" err="1">
                <a:solidFill>
                  <a:srgbClr val="000000"/>
                </a:solidFill>
                <a:effectLst/>
                <a:latin typeface="Courier New" panose="02070309020205020404" pitchFamily="49" charset="0"/>
              </a:rPr>
              <a:t>aws_access_key_id</a:t>
            </a:r>
            <a:r>
              <a:rPr lang="pt-BR" b="0" dirty="0">
                <a:solidFill>
                  <a:srgbClr val="000000"/>
                </a:solidFill>
                <a:effectLst/>
                <a:latin typeface="Courier New" panose="02070309020205020404" pitchFamily="49" charset="0"/>
              </a:rPr>
              <a:t>=ACCESS_KEY, </a:t>
            </a:r>
            <a:r>
              <a:rPr lang="pt-BR" b="0" dirty="0" err="1">
                <a:solidFill>
                  <a:srgbClr val="000000"/>
                </a:solidFill>
                <a:effectLst/>
                <a:latin typeface="Courier New" panose="02070309020205020404" pitchFamily="49" charset="0"/>
              </a:rPr>
              <a:t>aws_secret_access_key</a:t>
            </a:r>
            <a:r>
              <a:rPr lang="pt-BR" b="0" dirty="0">
                <a:solidFill>
                  <a:srgbClr val="000000"/>
                </a:solidFill>
                <a:effectLst/>
                <a:latin typeface="Courier New" panose="02070309020205020404" pitchFamily="49" charset="0"/>
              </a:rPr>
              <a:t>= ACCESS_SECRET)</a:t>
            </a:r>
          </a:p>
          <a:p>
            <a:r>
              <a:rPr lang="pt-BR" b="0" dirty="0">
                <a:solidFill>
                  <a:srgbClr val="008000"/>
                </a:solidFill>
                <a:effectLst/>
                <a:latin typeface="Courier New" panose="02070309020205020404" pitchFamily="49" charset="0"/>
              </a:rPr>
              <a:t># criar cliente</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client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session.client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rekognition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region_name</a:t>
            </a:r>
            <a:r>
              <a:rPr lang="pt-BR" b="0" dirty="0">
                <a:solidFill>
                  <a:srgbClr val="000000"/>
                </a:solidFill>
                <a:effectLst/>
                <a:latin typeface="Courier New" panose="02070309020205020404" pitchFamily="49" charset="0"/>
              </a:rPr>
              <a:t>=REGION)</a:t>
            </a:r>
          </a:p>
        </p:txBody>
      </p:sp>
      <p:sp>
        <p:nvSpPr>
          <p:cNvPr id="5" name="CaixaDeTexto 4">
            <a:extLst>
              <a:ext uri="{FF2B5EF4-FFF2-40B4-BE49-F238E27FC236}">
                <a16:creationId xmlns:a16="http://schemas.microsoft.com/office/drawing/2014/main" id="{28F8AAF1-4F17-1DC7-E4AF-DF04E6381E49}"/>
              </a:ext>
            </a:extLst>
          </p:cNvPr>
          <p:cNvSpPr txBox="1"/>
          <p:nvPr/>
        </p:nvSpPr>
        <p:spPr>
          <a:xfrm>
            <a:off x="323850" y="2558093"/>
            <a:ext cx="7578373" cy="1815882"/>
          </a:xfrm>
          <a:prstGeom prst="rect">
            <a:avLst/>
          </a:prstGeom>
          <a:noFill/>
        </p:spPr>
        <p:txBody>
          <a:bodyPr wrap="square">
            <a:spAutoFit/>
          </a:bodyPr>
          <a:lstStyle/>
          <a:p>
            <a:r>
              <a:rPr lang="pt-BR" b="0" dirty="0" err="1">
                <a:solidFill>
                  <a:srgbClr val="AF00DB"/>
                </a:solidFill>
                <a:effectLst/>
                <a:latin typeface="Courier New" panose="02070309020205020404" pitchFamily="49" charset="0"/>
              </a:rPr>
              <a:t>with</a:t>
            </a:r>
            <a:r>
              <a:rPr lang="pt-BR" b="0" dirty="0">
                <a:solidFill>
                  <a:srgbClr val="000000"/>
                </a:solidFill>
                <a:effectLst/>
                <a:latin typeface="Courier New" panose="02070309020205020404" pitchFamily="49" charset="0"/>
              </a:rPr>
              <a:t> </a:t>
            </a:r>
            <a:r>
              <a:rPr lang="pt-BR" b="0" dirty="0">
                <a:solidFill>
                  <a:srgbClr val="795E26"/>
                </a:solidFill>
                <a:effectLst/>
                <a:latin typeface="Courier New" panose="02070309020205020404" pitchFamily="49" charset="0"/>
              </a:rPr>
              <a:t>open</a:t>
            </a:r>
            <a:r>
              <a:rPr lang="pt-BR" b="0" dirty="0">
                <a:solidFill>
                  <a:srgbClr val="000000"/>
                </a:solidFill>
                <a:effectLst/>
                <a:latin typeface="Courier New" panose="02070309020205020404" pitchFamily="49" charset="0"/>
              </a:rPr>
              <a:t>(path,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rb</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F00DB"/>
                </a:solidFill>
                <a:effectLst/>
                <a:latin typeface="Courier New" panose="02070309020205020404" pitchFamily="49" charset="0"/>
              </a:rPr>
              <a:t>as</a:t>
            </a:r>
            <a:r>
              <a:rPr lang="pt-BR" b="0" dirty="0">
                <a:solidFill>
                  <a:srgbClr val="000000"/>
                </a:solidFill>
                <a:effectLst/>
                <a:latin typeface="Courier New" panose="02070309020205020404" pitchFamily="49" charset="0"/>
              </a:rPr>
              <a:t> </a:t>
            </a:r>
            <a:r>
              <a:rPr lang="pt-BR" b="0" dirty="0">
                <a:solidFill>
                  <a:srgbClr val="001080"/>
                </a:solidFill>
                <a:effectLst/>
                <a:latin typeface="Courier New" panose="02070309020205020404" pitchFamily="49" charset="0"/>
              </a:rPr>
              <a:t>file</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 = </a:t>
            </a:r>
            <a:r>
              <a:rPr lang="pt-BR" b="0" dirty="0" err="1">
                <a:solidFill>
                  <a:srgbClr val="001080"/>
                </a:solidFill>
                <a:effectLst/>
                <a:latin typeface="Courier New" panose="02070309020205020404" pitchFamily="49" charset="0"/>
              </a:rPr>
              <a:t>file</a:t>
            </a:r>
            <a:r>
              <a:rPr lang="pt-BR" b="0" dirty="0" err="1">
                <a:solidFill>
                  <a:srgbClr val="000000"/>
                </a:solidFill>
                <a:effectLst/>
                <a:latin typeface="Courier New" panose="02070309020205020404" pitchFamily="49" charset="0"/>
              </a:rPr>
              <a:t>.read</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 = </a:t>
            </a:r>
            <a:r>
              <a:rPr lang="pt-BR" b="0" dirty="0" err="1">
                <a:solidFill>
                  <a:srgbClr val="257693"/>
                </a:solidFill>
                <a:effectLst/>
                <a:latin typeface="Courier New" panose="02070309020205020404" pitchFamily="49" charset="0"/>
              </a:rPr>
              <a:t>bytearray</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client.detect_moderation_labels</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'Bytes'</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bytes_img</a:t>
            </a:r>
            <a:r>
              <a:rPr lang="pt-BR" b="0" dirty="0">
                <a:solidFill>
                  <a:srgbClr val="000000"/>
                </a:solidFill>
                <a:effectLst/>
                <a:latin typeface="Courier New" panose="02070309020205020404" pitchFamily="49" charset="0"/>
              </a:rPr>
              <a:t>})</a:t>
            </a: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response</a:t>
            </a:r>
          </a:p>
        </p:txBody>
      </p:sp>
      <p:sp>
        <p:nvSpPr>
          <p:cNvPr id="7" name="CaixaDeTexto 6">
            <a:extLst>
              <a:ext uri="{FF2B5EF4-FFF2-40B4-BE49-F238E27FC236}">
                <a16:creationId xmlns:a16="http://schemas.microsoft.com/office/drawing/2014/main" id="{9C151532-65F5-8869-A626-E553E1535B2F}"/>
              </a:ext>
            </a:extLst>
          </p:cNvPr>
          <p:cNvSpPr txBox="1"/>
          <p:nvPr/>
        </p:nvSpPr>
        <p:spPr>
          <a:xfrm>
            <a:off x="280416" y="4562230"/>
            <a:ext cx="7092657" cy="2031325"/>
          </a:xfrm>
          <a:prstGeom prst="rect">
            <a:avLst/>
          </a:prstGeom>
          <a:noFill/>
        </p:spPr>
        <p:txBody>
          <a:bodyPr wrap="square">
            <a:spAutoFit/>
          </a:bodyPr>
          <a:lstStyle/>
          <a:p>
            <a:r>
              <a:rPr lang="pt-BR" dirty="0">
                <a:solidFill>
                  <a:srgbClr val="008000"/>
                </a:solidFill>
                <a:latin typeface="Courier New" panose="02070309020205020404" pitchFamily="49" charset="0"/>
              </a:rPr>
              <a:t>{'</a:t>
            </a:r>
            <a:r>
              <a:rPr lang="pt-BR" dirty="0" err="1">
                <a:solidFill>
                  <a:srgbClr val="008000"/>
                </a:solidFill>
                <a:latin typeface="Courier New" panose="02070309020205020404" pitchFamily="49" charset="0"/>
              </a:rPr>
              <a:t>ModerationLabels</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82.22530364990234,</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Weapons</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2},</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82.22530364990234,</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1},</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78.94529724121094,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Weapon</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Graphic</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3},</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Confidence</a:t>
            </a:r>
            <a:r>
              <a:rPr lang="pt-BR" dirty="0">
                <a:solidFill>
                  <a:srgbClr val="008000"/>
                </a:solidFill>
                <a:latin typeface="Courier New" panose="02070309020205020404" pitchFamily="49" charset="0"/>
              </a:rPr>
              <a:t>': 78.94529724121094, '</a:t>
            </a:r>
            <a:r>
              <a:rPr lang="pt-BR" dirty="0" err="1">
                <a:solidFill>
                  <a:srgbClr val="008000"/>
                </a:solidFill>
                <a:latin typeface="Courier New" panose="02070309020205020404" pitchFamily="49" charset="0"/>
              </a:rPr>
              <a: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Graphic</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a:t>
            </a:r>
          </a:p>
          <a:p>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ParentName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Violence</a:t>
            </a:r>
            <a:r>
              <a:rPr lang="pt-BR" dirty="0">
                <a:solidFill>
                  <a:srgbClr val="008000"/>
                </a:solidFill>
                <a:latin typeface="Courier New" panose="02070309020205020404" pitchFamily="49" charset="0"/>
              </a:rPr>
              <a:t>',   '</a:t>
            </a:r>
            <a:r>
              <a:rPr lang="pt-BR" dirty="0" err="1">
                <a:solidFill>
                  <a:srgbClr val="008000"/>
                </a:solidFill>
                <a:latin typeface="Courier New" panose="02070309020205020404" pitchFamily="49" charset="0"/>
              </a:rPr>
              <a:t>TaxonomyLevel</a:t>
            </a:r>
            <a:r>
              <a:rPr lang="pt-BR" dirty="0">
                <a:solidFill>
                  <a:srgbClr val="008000"/>
                </a:solidFill>
                <a:latin typeface="Courier New" panose="02070309020205020404" pitchFamily="49" charset="0"/>
              </a:rPr>
              <a:t>’: 2...</a:t>
            </a:r>
          </a:p>
        </p:txBody>
      </p:sp>
      <p:pic>
        <p:nvPicPr>
          <p:cNvPr id="8194" name="Picture 2">
            <a:extLst>
              <a:ext uri="{FF2B5EF4-FFF2-40B4-BE49-F238E27FC236}">
                <a16:creationId xmlns:a16="http://schemas.microsoft.com/office/drawing/2014/main" id="{5B80BC3E-B20E-7712-82B3-1D802A49E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915" y="2435203"/>
            <a:ext cx="4444669" cy="258049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10;p22">
            <a:extLst>
              <a:ext uri="{FF2B5EF4-FFF2-40B4-BE49-F238E27FC236}">
                <a16:creationId xmlns:a16="http://schemas.microsoft.com/office/drawing/2014/main" id="{48CBF381-214C-3D1B-F301-9B8F9AE389AE}"/>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MODERATION LABELS: </a:t>
            </a:r>
            <a:r>
              <a:rPr lang="pt-BR" sz="2800" b="1" dirty="0">
                <a:solidFill>
                  <a:srgbClr val="E0375F"/>
                </a:solidFill>
                <a:latin typeface="Roboto"/>
                <a:ea typeface="Roboto"/>
                <a:cs typeface="Roboto"/>
                <a:sym typeface="Roboto"/>
              </a:rPr>
              <a:t>INFERÊNCIA</a:t>
            </a:r>
            <a:r>
              <a:rPr lang="pt-BR" sz="2800" dirty="0">
                <a:solidFill>
                  <a:srgbClr val="94A2AC"/>
                </a:solidFill>
                <a:latin typeface="Roboto"/>
                <a:ea typeface="Roboto"/>
                <a:cs typeface="Roboto"/>
                <a:sym typeface="Roboto"/>
              </a:rPr>
              <a:t> </a:t>
            </a:r>
          </a:p>
        </p:txBody>
      </p:sp>
    </p:spTree>
    <p:extLst>
      <p:ext uri="{BB962C8B-B14F-4D97-AF65-F5344CB8AC3E}">
        <p14:creationId xmlns:p14="http://schemas.microsoft.com/office/powerpoint/2010/main" val="4126854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a:extLst>
            <a:ext uri="{FF2B5EF4-FFF2-40B4-BE49-F238E27FC236}">
              <a16:creationId xmlns:a16="http://schemas.microsoft.com/office/drawing/2014/main" id="{D532FB61-4EE7-3936-2E31-A956C2EF489F}"/>
            </a:ext>
          </a:extLst>
        </p:cNvPr>
        <p:cNvGrpSpPr/>
        <p:nvPr/>
      </p:nvGrpSpPr>
      <p:grpSpPr>
        <a:xfrm>
          <a:off x="0" y="0"/>
          <a:ext cx="0" cy="0"/>
          <a:chOff x="0" y="0"/>
          <a:chExt cx="0" cy="0"/>
        </a:xfrm>
      </p:grpSpPr>
      <p:sp>
        <p:nvSpPr>
          <p:cNvPr id="4" name="Google Shape;410;p22">
            <a:extLst>
              <a:ext uri="{FF2B5EF4-FFF2-40B4-BE49-F238E27FC236}">
                <a16:creationId xmlns:a16="http://schemas.microsoft.com/office/drawing/2014/main" id="{0E00073A-A7E9-F1A5-790D-B5F6620D8C47}"/>
              </a:ext>
            </a:extLst>
          </p:cNvPr>
          <p:cNvSpPr txBox="1">
            <a:spLocks/>
          </p:cNvSpPr>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94A2AC"/>
              </a:buClr>
              <a:buSzPts val="2800"/>
              <a:buFont typeface="Roboto"/>
              <a:buNone/>
            </a:pPr>
            <a:r>
              <a:rPr lang="pt-BR" sz="2800" dirty="0">
                <a:solidFill>
                  <a:srgbClr val="94A2AC"/>
                </a:solidFill>
                <a:latin typeface="Roboto"/>
                <a:ea typeface="Roboto"/>
                <a:cs typeface="Roboto"/>
                <a:sym typeface="Roboto"/>
              </a:rPr>
              <a:t>REKOGNITION: </a:t>
            </a:r>
            <a:r>
              <a:rPr lang="pt-BR" sz="2800" b="1" dirty="0">
                <a:solidFill>
                  <a:srgbClr val="E0375F"/>
                </a:solidFill>
                <a:latin typeface="Roboto"/>
                <a:ea typeface="Roboto"/>
                <a:cs typeface="Roboto"/>
                <a:sym typeface="Roboto"/>
              </a:rPr>
              <a:t>CUSTOM LABELS</a:t>
            </a:r>
          </a:p>
        </p:txBody>
      </p:sp>
      <p:sp>
        <p:nvSpPr>
          <p:cNvPr id="5" name="Google Shape;411;p22">
            <a:extLst>
              <a:ext uri="{FF2B5EF4-FFF2-40B4-BE49-F238E27FC236}">
                <a16:creationId xmlns:a16="http://schemas.microsoft.com/office/drawing/2014/main" id="{5631E750-AE33-E95E-5AB6-C9630A27EAAC}"/>
              </a:ext>
            </a:extLst>
          </p:cNvPr>
          <p:cNvSpPr txBox="1"/>
          <p:nvPr/>
        </p:nvSpPr>
        <p:spPr>
          <a:xfrm>
            <a:off x="323850" y="981075"/>
            <a:ext cx="11563350" cy="92328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Amazon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Rekognition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Custom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Labels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é uma ferramenta para treinar modelos de visão computacional personalizados, permitindo </a:t>
            </a:r>
            <a:r>
              <a:rPr lang="pt-BR" sz="1800" dirty="0">
                <a:solidFill>
                  <a:srgbClr val="94A2AC"/>
                </a:solidFill>
                <a:latin typeface="Roboto"/>
                <a:ea typeface="Roboto"/>
                <a:cs typeface="Roboto"/>
                <a:sym typeface="Roboto"/>
              </a:rPr>
              <a:t>a </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criação soluções de inteligência artificial adaptadas às suas necessidades específicas.</a:t>
            </a:r>
          </a:p>
        </p:txBody>
      </p:sp>
      <p:sp>
        <p:nvSpPr>
          <p:cNvPr id="6" name="CaixaDeTexto 5">
            <a:extLst>
              <a:ext uri="{FF2B5EF4-FFF2-40B4-BE49-F238E27FC236}">
                <a16:creationId xmlns:a16="http://schemas.microsoft.com/office/drawing/2014/main" id="{E0AD50BB-A6C7-63E2-3562-7963D7718524}"/>
              </a:ext>
            </a:extLst>
          </p:cNvPr>
          <p:cNvSpPr txBox="1"/>
          <p:nvPr/>
        </p:nvSpPr>
        <p:spPr>
          <a:xfrm>
            <a:off x="323850" y="2337535"/>
            <a:ext cx="11429999" cy="35393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defTabSz="914400" eaLnBrk="1" fontAlgn="auto" latinLnBrk="0" hangingPunct="1">
              <a:buClr>
                <a:srgbClr val="94A2AC"/>
              </a:buClr>
              <a:buSzPts val="2000"/>
              <a:buNone/>
              <a:tabLst/>
              <a:defRPr kumimoji="0" sz="1800" kern="0" spc="0" normalizeH="0" baseline="0">
                <a:ln>
                  <a:noFill/>
                </a:ln>
                <a:solidFill>
                  <a:srgbClr val="94A2AC"/>
                </a:solidFill>
                <a:effectLst/>
                <a:uLnTx/>
                <a:uFillTx/>
                <a:latin typeface="Roboto"/>
                <a:ea typeface="Roboto"/>
                <a:cs typeface="Roboto"/>
              </a:defRPr>
            </a:lvl1pPr>
          </a:lstStyle>
          <a:p>
            <a:r>
              <a:rPr lang="pt-BR" sz="1600" b="1" dirty="0"/>
              <a:t>Treinamento Personalizado de Modelos</a:t>
            </a:r>
            <a:r>
              <a:rPr lang="pt-BR" sz="1600" dirty="0"/>
              <a:t>: permite treinar modelos de machine learning personalizados usando conjuntos de dados próprios. Isso permite que você ensine ao modelo para reconhecer objetos ou padrões específicos relevantes para o seu caso de uso, em vez de depender de modelos genéricos </a:t>
            </a:r>
            <a:r>
              <a:rPr lang="pt-BR" sz="1600" dirty="0" err="1"/>
              <a:t>pré</a:t>
            </a:r>
            <a:r>
              <a:rPr lang="pt-BR" sz="1600" dirty="0"/>
              <a:t>-treinados.</a:t>
            </a:r>
          </a:p>
          <a:p>
            <a:r>
              <a:rPr lang="pt-BR" sz="1600" b="1" dirty="0"/>
              <a:t>Detecção de Objetos e Classificação de Imagens</a:t>
            </a:r>
            <a:r>
              <a:rPr lang="pt-BR" sz="1600" dirty="0"/>
              <a:t>: treinamento de modelos para realizar tarefas como detecção de objetos em imagens, onde o modelo identifica e delimita áreas que contêm objetos específicos, ou classificação de imagens, onde o modelo atribui rótulos ou </a:t>
            </a:r>
            <a:r>
              <a:rPr lang="pt-BR" sz="1600" dirty="0" err="1"/>
              <a:t>tags</a:t>
            </a:r>
            <a:r>
              <a:rPr lang="pt-BR" sz="1600" dirty="0"/>
              <a:t> a imagens com base em seu conteúdo.</a:t>
            </a:r>
          </a:p>
          <a:p>
            <a:r>
              <a:rPr lang="pt-BR" sz="1600" b="1" dirty="0"/>
              <a:t>Facilidade de Uso</a:t>
            </a:r>
            <a:r>
              <a:rPr lang="pt-BR" sz="1600" dirty="0"/>
              <a:t>: possui interface fácil de usar para treinar, avaliar e implantar modelos de machine learning personalizados. Você pode interagir com o serviço por meio da console da AWS, da linha de comando ou da API.</a:t>
            </a:r>
          </a:p>
          <a:p>
            <a:r>
              <a:rPr lang="pt-BR" sz="1600" b="1" dirty="0"/>
              <a:t>Integração com AWS</a:t>
            </a:r>
            <a:r>
              <a:rPr lang="pt-BR" sz="1600" dirty="0"/>
              <a:t>: se integra perfeitamente a outros serviços da AWS, como </a:t>
            </a:r>
            <a:r>
              <a:rPr lang="pt-BR" sz="1600" dirty="0" err="1"/>
              <a:t>Amazon</a:t>
            </a:r>
            <a:r>
              <a:rPr lang="pt-BR" sz="1600" dirty="0"/>
              <a:t> S3 para armazenamento de dados de treinamento, AWS Lambda para processamento de eventos em tempo real e </a:t>
            </a:r>
            <a:r>
              <a:rPr lang="pt-BR" sz="1600" dirty="0" err="1"/>
              <a:t>Amazon</a:t>
            </a:r>
            <a:r>
              <a:rPr lang="pt-BR" sz="1600" dirty="0"/>
              <a:t> </a:t>
            </a:r>
            <a:r>
              <a:rPr lang="pt-BR" sz="1600" dirty="0" err="1"/>
              <a:t>SageMaker</a:t>
            </a:r>
            <a:r>
              <a:rPr lang="pt-BR" sz="1600" dirty="0"/>
              <a:t> para treinamento avançado de modelos.</a:t>
            </a:r>
          </a:p>
          <a:p>
            <a:r>
              <a:rPr lang="pt-BR" sz="1600" b="1" dirty="0"/>
              <a:t>Alta Precisão e Escalabilidade</a:t>
            </a:r>
            <a:r>
              <a:rPr lang="pt-BR" sz="1600" dirty="0"/>
              <a:t>:  é projetado para fornecer resultados precisos e escaláveis, mesmo com grandes volumes de dados e imagens. Ele utiliza algoritmos de </a:t>
            </a:r>
            <a:r>
              <a:rPr lang="pt-BR" sz="1600" dirty="0" err="1"/>
              <a:t>deep</a:t>
            </a:r>
            <a:r>
              <a:rPr lang="pt-BR" sz="1600" dirty="0"/>
              <a:t> learning e infraestrutura de computação em nuvem da AWS para alcançar desempenho e precisão.</a:t>
            </a:r>
          </a:p>
        </p:txBody>
      </p:sp>
    </p:spTree>
    <p:extLst>
      <p:ext uri="{BB962C8B-B14F-4D97-AF65-F5344CB8AC3E}">
        <p14:creationId xmlns:p14="http://schemas.microsoft.com/office/powerpoint/2010/main" val="972907333"/>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ema do Offic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AF3888316C004DAC04A977ABB073CE" ma:contentTypeVersion="12" ma:contentTypeDescription="Crie um novo documento." ma:contentTypeScope="" ma:versionID="c102a9f708dd67221e80e037e7480352">
  <xsd:schema xmlns:xsd="http://www.w3.org/2001/XMLSchema" xmlns:xs="http://www.w3.org/2001/XMLSchema" xmlns:p="http://schemas.microsoft.com/office/2006/metadata/properties" xmlns:ns2="fc20d9d5-71c0-430e-9277-0f51242b6512" xmlns:ns3="76c86a3d-88e1-42b4-9adb-5534142fdd16" targetNamespace="http://schemas.microsoft.com/office/2006/metadata/properties" ma:root="true" ma:fieldsID="7677e25eaaf528df944645a0ef237877" ns2:_="" ns3:_="">
    <xsd:import namespace="fc20d9d5-71c0-430e-9277-0f51242b6512"/>
    <xsd:import namespace="76c86a3d-88e1-42b4-9adb-5534142fd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0d9d5-71c0-430e-9277-0f51242b65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c86a3d-88e1-42b4-9adb-5534142fdd1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59bdb4a-a20a-41da-931b-6f81c95a5887}" ma:internalName="TaxCatchAll" ma:showField="CatchAllData" ma:web="76c86a3d-88e1-42b4-9adb-5534142fd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6c86a3d-88e1-42b4-9adb-5534142fdd16" xsi:nil="true"/>
    <lcf76f155ced4ddcb4097134ff3c332f xmlns="fc20d9d5-71c0-430e-9277-0f51242b65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4E5E3C-6023-4296-8940-5F5C61629B4B}"/>
</file>

<file path=customXml/itemProps2.xml><?xml version="1.0" encoding="utf-8"?>
<ds:datastoreItem xmlns:ds="http://schemas.openxmlformats.org/officeDocument/2006/customXml" ds:itemID="{7F6A8DCF-B3A2-4EA7-9553-EABC29D8597A}"/>
</file>

<file path=customXml/itemProps3.xml><?xml version="1.0" encoding="utf-8"?>
<ds:datastoreItem xmlns:ds="http://schemas.openxmlformats.org/officeDocument/2006/customXml" ds:itemID="{9166EC26-0A80-4E78-A022-ADB800CC8BBC}"/>
</file>

<file path=docProps/app.xml><?xml version="1.0" encoding="utf-8"?>
<Properties xmlns="http://schemas.openxmlformats.org/officeDocument/2006/extended-properties" xmlns:vt="http://schemas.openxmlformats.org/officeDocument/2006/docPropsVTypes">
  <TotalTime>22066</TotalTime>
  <Words>9022</Words>
  <Application>Microsoft Macintosh PowerPoint</Application>
  <PresentationFormat>Widescreen</PresentationFormat>
  <Paragraphs>876</Paragraphs>
  <Slides>70</Slides>
  <Notes>69</Notes>
  <HiddenSlides>0</HiddenSlides>
  <MMClips>1</MMClips>
  <ScaleCrop>false</ScaleCrop>
  <HeadingPairs>
    <vt:vector size="6" baseType="variant">
      <vt:variant>
        <vt:lpstr>Fontes usadas</vt:lpstr>
      </vt:variant>
      <vt:variant>
        <vt:i4>7</vt:i4>
      </vt:variant>
      <vt:variant>
        <vt:lpstr>Tema</vt:lpstr>
      </vt:variant>
      <vt:variant>
        <vt:i4>3</vt:i4>
      </vt:variant>
      <vt:variant>
        <vt:lpstr>Títulos de slides</vt:lpstr>
      </vt:variant>
      <vt:variant>
        <vt:i4>70</vt:i4>
      </vt:variant>
    </vt:vector>
  </HeadingPairs>
  <TitlesOfParts>
    <vt:vector size="80" baseType="lpstr">
      <vt:lpstr>Roboto</vt:lpstr>
      <vt:lpstr>Arial</vt:lpstr>
      <vt:lpstr>Consolas</vt:lpstr>
      <vt:lpstr>Calibri</vt:lpstr>
      <vt:lpstr>Courier New</vt:lpstr>
      <vt:lpstr>Roboto Mono</vt:lpstr>
      <vt:lpstr>Roboto Thin</vt:lpstr>
      <vt:lpstr>1_Office Theme</vt:lpstr>
      <vt:lpstr>Office Theme</vt:lpstr>
      <vt:lpstr>2_Office Theme</vt:lpstr>
      <vt:lpstr>Apresentação do PowerPoint</vt:lpstr>
      <vt:lpstr>Apresentação do PowerPoint</vt:lpstr>
      <vt:lpstr>Apresentação do PowerPoint</vt:lpstr>
      <vt:lpstr>REKOGNITION MODERATION LABELS</vt:lpstr>
      <vt:lpstr>REKOGNITION MODERATION LABELS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DESAFIO 1</vt:lpstr>
      <vt:lpstr>Apresentação do PowerPoint</vt:lpstr>
      <vt:lpstr>TAGS SSML</vt:lpstr>
      <vt:lpstr>AMAZON POLLY: TIPOS DE EXECUÇÃO</vt:lpstr>
      <vt:lpstr>AMAZON POLLY: TIPOS DE EXECUÇÃO</vt:lpstr>
      <vt:lpstr>AMAZON POLLY: TIPOS DE EXECUÇÃO</vt:lpstr>
      <vt:lpstr>CLOUD API: AMAZON TRANSCRIBE</vt:lpstr>
      <vt:lpstr>AMAZON TRANSCRIBE: EXECUÇÃO DA API</vt:lpstr>
      <vt:lpstr>AMAZON TRANSCRIBE: EXECUÇÃO DA API</vt:lpstr>
      <vt:lpstr>FUNÇÃO LAMBDA</vt:lpstr>
      <vt:lpstr>FUNÇÃO LAMBDA</vt:lpstr>
      <vt:lpstr>MODOS DE DEPLOY: PADRÃO</vt:lpstr>
      <vt:lpstr>Apresentação do PowerPoint</vt:lpstr>
      <vt:lpstr>STREAMLIT</vt:lpstr>
      <vt:lpstr>SYSTEM DESIGN</vt:lpstr>
      <vt:lpstr>FACE DETECTOR</vt:lpstr>
      <vt:lpstr>FACE DETECTOR: SYSTEM DESIGN</vt:lpstr>
      <vt:lpstr>APP DE INTERAÇÃO: FRONTEND</vt:lpstr>
      <vt:lpstr>APP DE INTERAÇÃO: BACKEND</vt:lpstr>
      <vt:lpstr>APP DE INTERAÇÃO: BACKEND</vt:lpstr>
      <vt:lpstr>APP DE INTERAÇÃO: BACKEND</vt:lpstr>
      <vt:lpstr>APP DE INTERAÇÃO: BACKEND</vt:lpstr>
      <vt:lpstr>APP DE INTERAÇÃO: BACKEND</vt:lpstr>
      <vt:lpstr>APP DE INTERAÇÃO: FRONTEND</vt:lpstr>
      <vt:lpstr>APP DE INTERAÇÃO: FRONTEND</vt:lpstr>
      <vt:lpstr>UTILIZAÇÃO DE SECRETS</vt:lpstr>
      <vt:lpstr>BIBLIOTECAS E DEPENDÊNCIAS</vt:lpstr>
      <vt:lpstr>USO DE MARKDOWN</vt:lpstr>
      <vt:lpstr>FILOSOFIA PROCEDURAL</vt:lpstr>
      <vt:lpstr>FILOSOFIA PROCEDURAL</vt:lpstr>
      <vt:lpstr>PARA SABER MAIS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Masi Martins</dc:creator>
  <cp:lastModifiedBy>Michel Fernandes</cp:lastModifiedBy>
  <cp:revision>67</cp:revision>
  <dcterms:created xsi:type="dcterms:W3CDTF">2016-06-16T19:36:42Z</dcterms:created>
  <dcterms:modified xsi:type="dcterms:W3CDTF">2025-05-02T01:06:01Z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0x010100B2AF3888316C004DAC04A977ABB073CE</vt:lpwstr>
  </property>
</Properties>
</file>